
<file path=[Content_Types].xml><?xml version="1.0" encoding="utf-8"?>
<Types xmlns="http://schemas.openxmlformats.org/package/2006/content-types">
  <Default Extension="jpeg" ContentType="image/jpeg"/>
  <Default Extension="JPG" ContentType="image/.jpg"/>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8" r:id="rId3"/>
  </p:sldMasterIdLst>
  <p:notesMasterIdLst>
    <p:notesMasterId r:id="rId5"/>
  </p:notesMasterIdLst>
  <p:handoutMasterIdLst>
    <p:handoutMasterId r:id="rId27"/>
  </p:handoutMasterIdLst>
  <p:sldIdLst>
    <p:sldId id="355" r:id="rId4"/>
    <p:sldId id="354" r:id="rId6"/>
    <p:sldId id="257" r:id="rId7"/>
    <p:sldId id="363" r:id="rId8"/>
    <p:sldId id="263" r:id="rId9"/>
    <p:sldId id="370" r:id="rId10"/>
    <p:sldId id="356" r:id="rId11"/>
    <p:sldId id="280" r:id="rId12"/>
    <p:sldId id="372" r:id="rId13"/>
    <p:sldId id="368" r:id="rId14"/>
    <p:sldId id="267" r:id="rId15"/>
    <p:sldId id="376" r:id="rId16"/>
    <p:sldId id="279" r:id="rId17"/>
    <p:sldId id="382" r:id="rId18"/>
    <p:sldId id="322" r:id="rId19"/>
    <p:sldId id="358" r:id="rId20"/>
    <p:sldId id="284" r:id="rId21"/>
    <p:sldId id="373" r:id="rId22"/>
    <p:sldId id="374" r:id="rId23"/>
    <p:sldId id="375" r:id="rId24"/>
    <p:sldId id="366" r:id="rId25"/>
    <p:sldId id="362" r:id="rId26"/>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21" userDrawn="1">
          <p15:clr>
            <a:srgbClr val="A4A3A4"/>
          </p15:clr>
        </p15:guide>
        <p15:guide id="3"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1CA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43" autoAdjust="0"/>
    <p:restoredTop sz="95220" autoAdjust="0"/>
  </p:normalViewPr>
  <p:slideViewPr>
    <p:cSldViewPr snapToGrid="0" showGuides="1">
      <p:cViewPr varScale="1">
        <p:scale>
          <a:sx n="84" d="100"/>
          <a:sy n="84" d="100"/>
        </p:scale>
        <p:origin x="57" y="372"/>
      </p:cViewPr>
      <p:guideLst>
        <p:guide pos="3821"/>
        <p:guide orient="horz" pos="2160"/>
      </p:guideLst>
    </p:cSldViewPr>
  </p:slideViewPr>
  <p:notesTextViewPr>
    <p:cViewPr>
      <p:scale>
        <a:sx n="1" d="1"/>
        <a:sy n="1" d="1"/>
      </p:scale>
      <p:origin x="0" y="0"/>
    </p:cViewPr>
  </p:notesTextViewPr>
  <p:sorterViewPr>
    <p:cViewPr>
      <p:scale>
        <a:sx n="63" d="100"/>
        <a:sy n="63"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1" Type="http://schemas.openxmlformats.org/officeDocument/2006/relationships/tags" Target="tags/tag1.xml"/><Relationship Id="rId30" Type="http://schemas.openxmlformats.org/officeDocument/2006/relationships/tableStyles" Target="tableStyles.xml"/><Relationship Id="rId3" Type="http://schemas.openxmlformats.org/officeDocument/2006/relationships/slideMaster" Target="slideMasters/slideMaster2.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wdp>
</file>

<file path=ppt/media/image11.png>
</file>

<file path=ppt/media/image12.jpeg>
</file>

<file path=ppt/media/image13.jpeg>
</file>

<file path=ppt/media/image14.png>
</file>

<file path=ppt/media/image15.wdp>
</file>

<file path=ppt/media/image16.jpeg>
</file>

<file path=ppt/media/image17.jpeg>
</file>

<file path=ppt/media/image18.jpeg>
</file>

<file path=ppt/media/image19.png>
</file>

<file path=ppt/media/image2.png>
</file>

<file path=ppt/media/image20.jpeg>
</file>

<file path=ppt/media/image21.jpeg>
</file>

<file path=ppt/media/image22.jpeg>
</file>

<file path=ppt/media/image23.png>
</file>

<file path=ppt/media/image24.png>
</file>

<file path=ppt/media/image25.jpeg>
</file>

<file path=ppt/media/image3.wdp>
</file>

<file path=ppt/media/image4.png>
</file>

<file path=ppt/media/image5.png>
</file>

<file path=ppt/media/image6.wdp>
</file>

<file path=ppt/media/image7.png>
</file>

<file path=ppt/media/image8.wd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8E187-C893-435B-9E06-13A3C351CB7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F1D4FB-EDA7-4325-B02D-E5C1BA0AB42F}"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模板来自于： 第一PPT https://www.1ppt.com/</a:t>
            </a:r>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Full Image Slid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a:prstGeom prst="rect">
            <a:avLst/>
          </a:prstGeom>
          <a:solidFill>
            <a:schemeClr val="bg1">
              <a:lumMod val="85000"/>
            </a:schemeClr>
          </a:solidFill>
          <a:ln>
            <a:noFill/>
          </a:ln>
        </p:spPr>
        <p:txBody>
          <a:bodyPr anchor="ctr"/>
          <a:lstStyle>
            <a:lvl1pPr algn="ctr">
              <a:defRPr sz="14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Tree>
  </p:cSld>
  <p:clrMapOvr>
    <a:masterClrMapping/>
  </p:clrMapOvr>
  <p:transition spd="med"/>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Main Blank Slide_Left">
    <p:spTree>
      <p:nvGrpSpPr>
        <p:cNvPr id="1" name=""/>
        <p:cNvGrpSpPr/>
        <p:nvPr/>
      </p:nvGrpSpPr>
      <p:grpSpPr>
        <a:xfrm>
          <a:off x="0" y="0"/>
          <a:ext cx="0" cy="0"/>
          <a:chOff x="0" y="0"/>
          <a:chExt cx="0" cy="0"/>
        </a:xfrm>
      </p:grpSpPr>
      <p:sp>
        <p:nvSpPr>
          <p:cNvPr id="2" name="Slide Number"/>
          <p:cNvSpPr txBox="1">
            <a:spLocks noGrp="1"/>
          </p:cNvSpPr>
          <p:nvPr>
            <p:ph type="sldNum" sz="quarter" idx="10"/>
          </p:nvPr>
        </p:nvSpPr>
        <p:spPr>
          <a:xfrm>
            <a:off x="8610600" y="6356350"/>
            <a:ext cx="2743200" cy="365125"/>
          </a:xfrm>
          <a:prstGeom prst="rect">
            <a:avLst/>
          </a:prstGeom>
        </p:spPr>
        <p:txBody>
          <a:bodyPr/>
          <a:lstStyle>
            <a:lvl1pPr>
              <a:defRPr/>
            </a:lvl1pPr>
          </a:lstStyle>
          <a:p>
            <a:fld id="{457AA74A-B722-46EB-8F05-A0B21F4AECF4}" type="slidenum">
              <a:rPr lang="zh-CN" altLang="zh-CN"/>
            </a:fld>
            <a:endParaRPr lang="zh-CN" altLang="zh-CN"/>
          </a:p>
        </p:txBody>
      </p:sp>
    </p:spTree>
  </p:cSld>
  <p:clrMapOvr>
    <a:masterClrMapping/>
  </p:clrMapOvr>
  <p:transition spd="med"/>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 y="1396603"/>
            <a:ext cx="2540001" cy="4064794"/>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4" name="Slide Number"/>
          <p:cNvSpPr txBox="1">
            <a:spLocks noGrp="1"/>
          </p:cNvSpPr>
          <p:nvPr>
            <p:ph type="sldNum" sz="quarter" idx="11"/>
          </p:nvPr>
        </p:nvSpPr>
        <p:spPr>
          <a:xfrm>
            <a:off x="8610600" y="6356350"/>
            <a:ext cx="2743200" cy="365125"/>
          </a:xfrm>
          <a:prstGeom prst="rect">
            <a:avLst/>
          </a:prstGeom>
        </p:spPr>
        <p:txBody>
          <a:bodyPr/>
          <a:lstStyle>
            <a:lvl1pPr>
              <a:defRPr/>
            </a:lvl1pPr>
          </a:lstStyle>
          <a:p>
            <a:fld id="{1DA84891-C741-4D98-A600-CE43EE6C9CF0}" type="slidenum">
              <a:rPr lang="zh-CN" altLang="zh-CN"/>
            </a:fld>
            <a:endParaRPr lang="zh-CN" altLang="zh-CN"/>
          </a:p>
        </p:txBody>
      </p:sp>
    </p:spTree>
  </p:cSld>
  <p:clrMapOvr>
    <a:masterClrMapping/>
  </p:clrMapOvr>
  <p:transition spd="med"/>
  <p:hf sldNum="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6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5334000" y="3429000"/>
            <a:ext cx="3429000" cy="3429000"/>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6" name="Picture Placeholder 2"/>
          <p:cNvSpPr>
            <a:spLocks noGrp="1"/>
          </p:cNvSpPr>
          <p:nvPr>
            <p:ph type="pic" sz="quarter" idx="11"/>
          </p:nvPr>
        </p:nvSpPr>
        <p:spPr>
          <a:xfrm>
            <a:off x="8763000" y="0"/>
            <a:ext cx="3429000" cy="3429000"/>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4" name="Slide Number"/>
          <p:cNvSpPr txBox="1">
            <a:spLocks noGrp="1"/>
          </p:cNvSpPr>
          <p:nvPr>
            <p:ph type="sldNum" sz="quarter" idx="12"/>
          </p:nvPr>
        </p:nvSpPr>
        <p:spPr>
          <a:xfrm>
            <a:off x="8610600" y="6356350"/>
            <a:ext cx="2743200" cy="365125"/>
          </a:xfrm>
          <a:prstGeom prst="rect">
            <a:avLst/>
          </a:prstGeom>
        </p:spPr>
        <p:txBody>
          <a:bodyPr/>
          <a:lstStyle>
            <a:lvl1pPr>
              <a:defRPr/>
            </a:lvl1pPr>
          </a:lstStyle>
          <a:p>
            <a:fld id="{E4B03727-EF45-4630-A2E2-250B0A277A5D}" type="slidenum">
              <a:rPr lang="zh-CN" altLang="zh-CN"/>
            </a:fld>
            <a:endParaRPr lang="zh-CN" altLang="zh-CN"/>
          </a:p>
        </p:txBody>
      </p:sp>
    </p:spTree>
  </p:cSld>
  <p:clrMapOvr>
    <a:masterClrMapping/>
  </p:clrMapOvr>
  <p:transition spd="med"/>
  <p:hf sldNum="0" ftr="0" dt="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9_Main Blank Slide_Lef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2116666"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9" name="Picture Placeholder 2"/>
          <p:cNvSpPr>
            <a:spLocks noGrp="1"/>
          </p:cNvSpPr>
          <p:nvPr>
            <p:ph type="pic" sz="quarter" idx="11"/>
          </p:nvPr>
        </p:nvSpPr>
        <p:spPr>
          <a:xfrm>
            <a:off x="4159250"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10" name="Picture Placeholder 2"/>
          <p:cNvSpPr>
            <a:spLocks noGrp="1"/>
          </p:cNvSpPr>
          <p:nvPr>
            <p:ph type="pic" sz="quarter" idx="12"/>
          </p:nvPr>
        </p:nvSpPr>
        <p:spPr>
          <a:xfrm>
            <a:off x="6201832"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11" name="Picture Placeholder 2"/>
          <p:cNvSpPr>
            <a:spLocks noGrp="1"/>
          </p:cNvSpPr>
          <p:nvPr>
            <p:ph type="pic" sz="quarter" idx="13"/>
          </p:nvPr>
        </p:nvSpPr>
        <p:spPr>
          <a:xfrm>
            <a:off x="8244417"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12" name="Picture Placeholder 2"/>
          <p:cNvSpPr>
            <a:spLocks noGrp="1"/>
          </p:cNvSpPr>
          <p:nvPr>
            <p:ph type="pic" sz="quarter" idx="14"/>
          </p:nvPr>
        </p:nvSpPr>
        <p:spPr>
          <a:xfrm>
            <a:off x="10287000" y="2583507"/>
            <a:ext cx="1905000" cy="1905001"/>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7" name="Slide Number"/>
          <p:cNvSpPr txBox="1">
            <a:spLocks noGrp="1"/>
          </p:cNvSpPr>
          <p:nvPr>
            <p:ph type="sldNum" sz="quarter" idx="15"/>
          </p:nvPr>
        </p:nvSpPr>
        <p:spPr>
          <a:xfrm>
            <a:off x="8610600" y="6356350"/>
            <a:ext cx="2743200" cy="365125"/>
          </a:xfrm>
          <a:prstGeom prst="rect">
            <a:avLst/>
          </a:prstGeom>
        </p:spPr>
        <p:txBody>
          <a:bodyPr/>
          <a:lstStyle>
            <a:lvl1pPr>
              <a:defRPr/>
            </a:lvl1pPr>
          </a:lstStyle>
          <a:p>
            <a:fld id="{3A233850-507F-4567-8619-B41C104CA86D}" type="slidenum">
              <a:rPr lang="zh-CN" altLang="zh-CN"/>
            </a:fld>
            <a:endParaRPr lang="zh-CN" altLang="zh-CN"/>
          </a:p>
        </p:txBody>
      </p:sp>
    </p:spTree>
  </p:cSld>
  <p:clrMapOvr>
    <a:masterClrMapping/>
  </p:clrMapOvr>
  <p:transition spd="med"/>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laptop imag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6900012" y="2411505"/>
            <a:ext cx="4042352" cy="2527896"/>
          </a:xfrm>
          <a:prstGeom prst="rect">
            <a:avLst/>
          </a:prstGeom>
          <a:solidFill>
            <a:schemeClr val="bg1">
              <a:lumMod val="85000"/>
            </a:schemeClr>
          </a:solidFill>
          <a:ln>
            <a:noFill/>
          </a:ln>
        </p:spPr>
        <p:txBody>
          <a:bodyPr anchor="ctr"/>
          <a:lstStyle>
            <a:lvl1pPr algn="ctr">
              <a:defRPr sz="1000" b="1" baseline="0">
                <a:solidFill>
                  <a:schemeClr val="tx1">
                    <a:lumMod val="65000"/>
                    <a:lumOff val="35000"/>
                  </a:schemeClr>
                </a:solidFill>
              </a:defRPr>
            </a:lvl1pPr>
          </a:lstStyle>
          <a:p>
            <a:pPr lvl="0"/>
            <a:r>
              <a:rPr lang="en-US" noProof="0">
                <a:sym typeface="Helvetica Neue"/>
              </a:rPr>
              <a:t>Click icon to add picture</a:t>
            </a:r>
            <a:endParaRPr lang="en-US" noProof="0">
              <a:sym typeface="Helvetica Neue"/>
            </a:endParaRPr>
          </a:p>
        </p:txBody>
      </p:sp>
      <p:sp>
        <p:nvSpPr>
          <p:cNvPr id="4" name="Slide Number"/>
          <p:cNvSpPr txBox="1">
            <a:spLocks noGrp="1"/>
          </p:cNvSpPr>
          <p:nvPr>
            <p:ph type="sldNum" sz="quarter" idx="11"/>
          </p:nvPr>
        </p:nvSpPr>
        <p:spPr>
          <a:xfrm>
            <a:off x="8610600" y="6356350"/>
            <a:ext cx="2743200" cy="365125"/>
          </a:xfrm>
          <a:prstGeom prst="rect">
            <a:avLst/>
          </a:prstGeom>
        </p:spPr>
        <p:txBody>
          <a:bodyPr/>
          <a:lstStyle>
            <a:lvl1pPr>
              <a:defRPr/>
            </a:lvl1pPr>
          </a:lstStyle>
          <a:p>
            <a:fld id="{F36BBBDD-908C-4122-8285-8DF3AAC085DD}" type="slidenum">
              <a:rPr lang="zh-CN" altLang="zh-CN"/>
            </a:fld>
            <a:endParaRPr lang="zh-CN" altLang="zh-CN"/>
          </a:p>
        </p:txBody>
      </p:sp>
    </p:spTree>
  </p:cSld>
  <p:clrMapOvr>
    <a:masterClrMapping/>
  </p:clrMapOvr>
  <p:transition spd="med"/>
  <p:hf sldNum="0" ftr="0" dt="0"/>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节标题">
    <p:bg>
      <p:bgPr>
        <a:gradFill flip="none" rotWithShape="1">
          <a:gsLst>
            <a:gs pos="0">
              <a:srgbClr val="2D0D4B"/>
            </a:gs>
            <a:gs pos="100000">
              <a:srgbClr val="322467"/>
            </a:gs>
          </a:gsLst>
          <a:lin ang="16200000" scaled="1"/>
        </a:gradFill>
        <a:effectLst/>
      </p:bgPr>
    </p:bg>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0"/>
            <a:ext cx="12192000" cy="6858000"/>
          </a:xfrm>
          <a:prstGeom prst="rect">
            <a:avLst/>
          </a:prstGeom>
        </p:spPr>
        <p:txBody>
          <a:bodyPr/>
          <a:lstStyle/>
          <a:p>
            <a:endParaRPr lang="zh-CN" altLang="en-US"/>
          </a:p>
        </p:txBody>
      </p:sp>
    </p:spTree>
  </p:cSld>
  <p:clrMapOvr>
    <a:masterClrMapping/>
  </p:clrMapOvr>
  <p:transition/>
  <p:hf sldNum="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Box 4"/>
          <p:cNvSpPr txBox="1"/>
          <p:nvPr/>
        </p:nvSpPr>
        <p:spPr>
          <a:xfrm>
            <a:off x="2965031" y="3367444"/>
            <a:ext cx="45365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rPr>
              <a:t>行业</a:t>
            </a:r>
            <a:r>
              <a:rPr lang="en-US" altLang="zh-CN" sz="100">
                <a:solidFill>
                  <a:schemeClr val="tx1">
                    <a:alpha val="0"/>
                  </a:schemeClr>
                </a:solidFill>
                <a:latin typeface="微软雅黑" panose="020B0503020204020204" pitchFamily="34" charset="-122"/>
                <a:ea typeface="微软雅黑" panose="020B0503020204020204" pitchFamily="34" charset="-122"/>
              </a:rPr>
              <a:t>PPT</a:t>
            </a:r>
            <a:r>
              <a:rPr lang="zh-CN" altLang="en-US" sz="100">
                <a:solidFill>
                  <a:schemeClr val="tx1">
                    <a:alpha val="0"/>
                  </a:schemeClr>
                </a:solidFill>
                <a:latin typeface="微软雅黑" panose="020B0503020204020204" pitchFamily="34" charset="-122"/>
                <a:ea typeface="微软雅黑" panose="020B0503020204020204" pitchFamily="34" charset="-12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3" name="TextBox 8"/>
          <p:cNvSpPr txBox="1"/>
          <p:nvPr/>
        </p:nvSpPr>
        <p:spPr>
          <a:xfrm>
            <a:off x="7509627" y="2215277"/>
            <a:ext cx="54006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4"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5"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8"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9" name="页脚占位符 7"/>
          <p:cNvSpPr>
            <a:spLocks noGrp="1"/>
          </p:cNvSpPr>
          <p:nvPr>
            <p:ph type="ftr" sz="quarter" idx="11"/>
          </p:nvPr>
        </p:nvSpPr>
        <p:spPr>
          <a:xfrm>
            <a:off x="4038600" y="6356350"/>
            <a:ext cx="4114800" cy="365125"/>
          </a:xfrm>
        </p:spPr>
        <p:txBody>
          <a:bodyPr/>
          <a:lstStyle/>
          <a:p>
            <a:endParaRPr lang="zh-CN" altLang="en-US"/>
          </a:p>
        </p:txBody>
      </p:sp>
      <p:sp>
        <p:nvSpPr>
          <p:cNvPr id="10" name="灯片编号占位符 8"/>
          <p:cNvSpPr>
            <a:spLocks noGrp="1"/>
          </p:cNvSpPr>
          <p:nvPr>
            <p:ph type="sldNum" sz="quarter" idx="12"/>
          </p:nvPr>
        </p:nvSpPr>
        <p:spPr>
          <a:xfrm>
            <a:off x="8610600" y="6356350"/>
            <a:ext cx="2743200" cy="365125"/>
          </a:xfrm>
        </p:spPr>
        <p:txBody>
          <a:bodyPr/>
          <a:lstStyle/>
          <a:p>
            <a:fld id="{E9B957CC-A438-4D82-B305-22914934740F}" type="slidenum">
              <a:rPr lang="zh-CN" altLang="en-US" smtClean="0"/>
            </a:fld>
            <a:endParaRPr lang="zh-CN" altLang="en-US"/>
          </a:p>
        </p:txBody>
      </p:sp>
    </p:spTree>
  </p:cSld>
  <p:clrMapOvr>
    <a:masterClrMapping/>
  </p:clrMapOvr>
  <p:transition/>
  <p:hf sldNum="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10_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983415" y="717199"/>
            <a:ext cx="10225173" cy="5423605"/>
          </a:xfrm>
          <a:custGeom>
            <a:avLst/>
            <a:gdLst>
              <a:gd name="connsiteX0" fmla="*/ 61666 w 10225173"/>
              <a:gd name="connsiteY0" fmla="*/ 0 h 5423605"/>
              <a:gd name="connsiteX1" fmla="*/ 10163507 w 10225173"/>
              <a:gd name="connsiteY1" fmla="*/ 0 h 5423605"/>
              <a:gd name="connsiteX2" fmla="*/ 10225173 w 10225173"/>
              <a:gd name="connsiteY2" fmla="*/ 61666 h 5423605"/>
              <a:gd name="connsiteX3" fmla="*/ 10225173 w 10225173"/>
              <a:gd name="connsiteY3" fmla="*/ 5361939 h 5423605"/>
              <a:gd name="connsiteX4" fmla="*/ 10163507 w 10225173"/>
              <a:gd name="connsiteY4" fmla="*/ 5423605 h 5423605"/>
              <a:gd name="connsiteX5" fmla="*/ 61666 w 10225173"/>
              <a:gd name="connsiteY5" fmla="*/ 5423605 h 5423605"/>
              <a:gd name="connsiteX6" fmla="*/ 0 w 10225173"/>
              <a:gd name="connsiteY6" fmla="*/ 5361939 h 5423605"/>
              <a:gd name="connsiteX7" fmla="*/ 0 w 10225173"/>
              <a:gd name="connsiteY7" fmla="*/ 61666 h 5423605"/>
              <a:gd name="connsiteX8" fmla="*/ 61666 w 10225173"/>
              <a:gd name="connsiteY8" fmla="*/ 0 h 54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25173" h="5423605">
                <a:moveTo>
                  <a:pt x="61666" y="0"/>
                </a:moveTo>
                <a:lnTo>
                  <a:pt x="10163507" y="0"/>
                </a:lnTo>
                <a:cubicBezTo>
                  <a:pt x="10197564" y="0"/>
                  <a:pt x="10225173" y="27609"/>
                  <a:pt x="10225173" y="61666"/>
                </a:cubicBezTo>
                <a:lnTo>
                  <a:pt x="10225173" y="5361939"/>
                </a:lnTo>
                <a:cubicBezTo>
                  <a:pt x="10225173" y="5395996"/>
                  <a:pt x="10197564" y="5423605"/>
                  <a:pt x="10163507" y="5423605"/>
                </a:cubicBezTo>
                <a:lnTo>
                  <a:pt x="61666" y="5423605"/>
                </a:lnTo>
                <a:cubicBezTo>
                  <a:pt x="27609" y="5423605"/>
                  <a:pt x="0" y="5395996"/>
                  <a:pt x="0" y="5361939"/>
                </a:cubicBezTo>
                <a:lnTo>
                  <a:pt x="0" y="61666"/>
                </a:lnTo>
                <a:cubicBezTo>
                  <a:pt x="0" y="27609"/>
                  <a:pt x="27609" y="0"/>
                  <a:pt x="61666" y="0"/>
                </a:cubicBezTo>
                <a:close/>
              </a:path>
            </a:pathLst>
          </a:custGeom>
          <a:solidFill>
            <a:schemeClr val="bg1">
              <a:lumMod val="95000"/>
            </a:schemeClr>
          </a:solidFill>
          <a:ln w="76200">
            <a:noFill/>
            <a:miter lim="800000"/>
          </a:ln>
          <a:effectLst>
            <a:outerShdw blurRad="1270000" sx="90000" sy="90000" algn="ctr" rotWithShape="0">
              <a:prstClr val="black">
                <a:alpha val="40000"/>
              </a:prstClr>
            </a:outerShdw>
          </a:effectLst>
        </p:spPr>
        <p:txBody>
          <a:bodyPr wrap="square">
            <a:noAutofit/>
          </a:bodyPr>
          <a:lstStyle>
            <a:lvl1pPr marL="0" indent="0" algn="ctr">
              <a:buNone/>
              <a:defRPr sz="1600">
                <a:solidFill>
                  <a:schemeClr val="tx1">
                    <a:lumMod val="50000"/>
                    <a:lumOff val="50000"/>
                  </a:schemeClr>
                </a:solidFill>
              </a:defRPr>
            </a:lvl1pPr>
          </a:lstStyle>
          <a:p>
            <a:endParaRPr lang="id-ID"/>
          </a:p>
        </p:txBody>
      </p:sp>
    </p:spTree>
  </p:cSld>
  <p:clrMapOvr>
    <a:masterClrMapping/>
  </p:clrMapOvr>
  <p:transition/>
  <p:hf sldNum="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p:hf sldNum="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9" r:id="rId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2.jpe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18.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8.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20.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20.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image" Target="../media/image21.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9" Type="http://schemas.microsoft.com/office/2007/relationships/hdphoto" Target="../media/image10.wdp"/><Relationship Id="rId8" Type="http://schemas.openxmlformats.org/officeDocument/2006/relationships/image" Target="../media/image9.png"/><Relationship Id="rId7" Type="http://schemas.microsoft.com/office/2007/relationships/hdphoto" Target="../media/image8.wdp"/><Relationship Id="rId6" Type="http://schemas.openxmlformats.org/officeDocument/2006/relationships/image" Target="../media/image7.png"/><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4.png"/><Relationship Id="rId2" Type="http://schemas.microsoft.com/office/2007/relationships/hdphoto" Target="../media/image3.wdp"/><Relationship Id="rId12" Type="http://schemas.openxmlformats.org/officeDocument/2006/relationships/notesSlide" Target="../notesSlides/notesSlide2.xml"/><Relationship Id="rId11" Type="http://schemas.openxmlformats.org/officeDocument/2006/relationships/slideLayout" Target="../slideLayouts/slideLayout7.xml"/><Relationship Id="rId10" Type="http://schemas.openxmlformats.org/officeDocument/2006/relationships/image" Target="../media/image11.png"/><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7.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jpe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1.xml"/><Relationship Id="rId2" Type="http://schemas.openxmlformats.org/officeDocument/2006/relationships/image" Target="../media/image25.jpeg"/><Relationship Id="rId1" Type="http://schemas.openxmlformats.org/officeDocument/2006/relationships/image" Target="../media/image12.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12.jpe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9.xml"/><Relationship Id="rId3" Type="http://schemas.microsoft.com/office/2007/relationships/hdphoto" Target="../media/image15.wdp"/><Relationship Id="rId2" Type="http://schemas.openxmlformats.org/officeDocument/2006/relationships/image" Target="../media/image14.png"/><Relationship Id="rId1" Type="http://schemas.openxmlformats.org/officeDocument/2006/relationships/image" Target="../media/image13.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3.xml"/><Relationship Id="rId2" Type="http://schemas.microsoft.com/office/2007/relationships/hdphoto" Target="../media/image15.wdp"/><Relationship Id="rId1" Type="http://schemas.openxmlformats.org/officeDocument/2006/relationships/image" Target="../media/image14.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3.xml"/><Relationship Id="rId2" Type="http://schemas.microsoft.com/office/2007/relationships/hdphoto" Target="../media/image15.wdp"/><Relationship Id="rId1"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6.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image" Target="../media/image17.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12" name="Rounded Rectangle"/>
          <p:cNvSpPr/>
          <p:nvPr/>
        </p:nvSpPr>
        <p:spPr bwMode="auto">
          <a:xfrm>
            <a:off x="8374701" y="5591150"/>
            <a:ext cx="3153889" cy="574810"/>
          </a:xfrm>
          <a:prstGeom prst="roundRect">
            <a:avLst>
              <a:gd name="adj" fmla="val 6250"/>
            </a:avLst>
          </a:prstGeom>
          <a:gradFill flip="none" rotWithShape="1">
            <a:gsLst>
              <a:gs pos="0">
                <a:srgbClr val="80EBA0"/>
              </a:gs>
              <a:gs pos="100000">
                <a:srgbClr val="1AAEC7"/>
              </a:gs>
            </a:gsLst>
            <a:lin ang="599999" scaled="0"/>
          </a:gradFill>
          <a:ln w="12700" cap="flat">
            <a:noFill/>
            <a:miter lim="400000"/>
          </a:ln>
          <a:effectLst>
            <a:outerShdw blurRad="101600" dist="50800" dir="2700000" rotWithShape="0">
              <a:srgbClr val="000000">
                <a:alpha val="30000"/>
              </a:srgbClr>
            </a:outerShdw>
          </a:effectLst>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5"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732876" y="4075761"/>
            <a:ext cx="872624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Open-source Health Dashboard &amp; Tech Stack Powered by GitHub and </a:t>
            </a:r>
            <a:r>
              <a:rPr lang="en-US" altLang="zh-CN" sz="3200" b="1" dirty="0" err="1">
                <a:solidFill>
                  <a:srgbClr val="F6F9FF"/>
                </a:solidFill>
                <a:latin typeface="Times New Roman" panose="02020603050405020304" pitchFamily="18" charset="0"/>
                <a:cs typeface="Times New Roman" panose="02020603050405020304" pitchFamily="18" charset="0"/>
                <a:sym typeface="+mn-lt"/>
              </a:rPr>
              <a:t>OpenDigger</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
        <p:nvSpPr>
          <p:cNvPr id="16"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456624" y="5833132"/>
            <a:ext cx="172195" cy="98297"/>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chemeClr val="tx1"/>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8" name="Текст 1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rot="5400000">
            <a:off x="9928211" y="4528096"/>
            <a:ext cx="306425" cy="2736064"/>
          </a:xfrm>
          <a:prstGeom prst="rect">
            <a:avLst/>
          </a:prstGeom>
        </p:spPr>
        <p:txBody>
          <a:bodyPr vert="vert270" lIns="0" tIns="0" rIns="0" bIns="0" numCol="1" rtlCol="0" anchor="t">
            <a:normAutofit/>
          </a:bodyPr>
          <a:lstStyle>
            <a:lvl1pPr marL="0" indent="0" algn="l" defTabSz="892175" rtl="0" eaLnBrk="1" latinLnBrk="0" hangingPunct="1">
              <a:lnSpc>
                <a:spcPct val="150000"/>
              </a:lnSpc>
              <a:spcBef>
                <a:spcPts val="1980"/>
              </a:spcBef>
              <a:buSzTx/>
              <a:buFontTx/>
              <a:buNone/>
              <a:defRPr sz="2000" kern="1200">
                <a:solidFill>
                  <a:schemeClr val="tx1">
                    <a:lumMod val="95000"/>
                    <a:lumOff val="5000"/>
                  </a:schemeClr>
                </a:solidFill>
                <a:latin typeface="+mn-lt"/>
                <a:ea typeface="+mn-ea"/>
                <a:cs typeface="+mn-cs"/>
              </a:defRPr>
            </a:lvl1pPr>
            <a:lvl2pPr marL="0" indent="0" algn="l" defTabSz="892175" rtl="0" eaLnBrk="1" latinLnBrk="0" hangingPunct="1">
              <a:lnSpc>
                <a:spcPct val="90000"/>
              </a:lnSpc>
              <a:spcBef>
                <a:spcPts val="990"/>
              </a:spcBef>
              <a:buSzTx/>
              <a:buFontTx/>
              <a:buNone/>
              <a:defRPr sz="2400" b="1" kern="1200" baseline="0">
                <a:solidFill>
                  <a:schemeClr val="tx1">
                    <a:lumMod val="95000"/>
                    <a:lumOff val="5000"/>
                  </a:schemeClr>
                </a:solidFill>
                <a:latin typeface="+mn-lt"/>
                <a:ea typeface="Open Sans" panose="020B0606030504020204" pitchFamily="34" charset="0"/>
                <a:cs typeface="Open Sans" panose="020B0606030504020204" pitchFamily="34" charset="0"/>
              </a:defRPr>
            </a:lvl2pPr>
            <a:lvl3pPr marL="0" indent="0" algn="l" defTabSz="892175" rtl="0" eaLnBrk="1" latinLnBrk="0" hangingPunct="1">
              <a:lnSpc>
                <a:spcPct val="150000"/>
              </a:lnSpc>
              <a:spcBef>
                <a:spcPts val="990"/>
              </a:spcBef>
              <a:buSzTx/>
              <a:buFontTx/>
              <a:buNone/>
              <a:defRPr sz="2000" kern="1200" baseline="0">
                <a:solidFill>
                  <a:schemeClr val="tx1">
                    <a:lumMod val="95000"/>
                    <a:lumOff val="5000"/>
                  </a:schemeClr>
                </a:solidFill>
                <a:latin typeface="+mn-lt"/>
                <a:ea typeface="+mn-ea"/>
                <a:cs typeface="+mn-cs"/>
              </a:defRPr>
            </a:lvl3pPr>
            <a:lvl4pPr marL="0" indent="0" algn="l" defTabSz="1809115" rtl="0" eaLnBrk="1" latinLnBrk="0" hangingPunct="1">
              <a:lnSpc>
                <a:spcPct val="150000"/>
              </a:lnSpc>
              <a:spcBef>
                <a:spcPts val="990"/>
              </a:spcBef>
              <a:buSzTx/>
              <a:buFontTx/>
              <a:buNone/>
              <a:defRPr sz="3200" b="1" kern="1200">
                <a:solidFill>
                  <a:schemeClr val="tx1">
                    <a:lumMod val="95000"/>
                    <a:lumOff val="5000"/>
                  </a:schemeClr>
                </a:solidFill>
                <a:latin typeface="+mn-lt"/>
                <a:ea typeface="Open Sans" panose="020B0606030504020204" pitchFamily="34" charset="0"/>
                <a:cs typeface="Open Sans" panose="020B0606030504020204" pitchFamily="34" charset="0"/>
              </a:defRPr>
            </a:lvl4pPr>
            <a:lvl5pPr marL="0" indent="0" algn="l" defTabSz="1809115" rtl="0" eaLnBrk="1" latinLnBrk="0" hangingPunct="1">
              <a:lnSpc>
                <a:spcPct val="150000"/>
              </a:lnSpc>
              <a:spcBef>
                <a:spcPts val="990"/>
              </a:spcBef>
              <a:buSzTx/>
              <a:buFontTx/>
              <a:buNone/>
              <a:defRPr sz="2400" kern="1200" baseline="0">
                <a:solidFill>
                  <a:schemeClr val="tx1">
                    <a:lumMod val="95000"/>
                    <a:lumOff val="5000"/>
                  </a:schemeClr>
                </a:solidFill>
                <a:latin typeface="+mn-lt"/>
                <a:ea typeface="Open Sans" panose="020B0606030504020204" pitchFamily="34" charset="0"/>
                <a:cs typeface="Open Sans" panose="020B0606030504020204" pitchFamily="34" charset="0"/>
              </a:defRPr>
            </a:lvl5pPr>
            <a:lvl6pPr marL="0" indent="0" algn="l" defTabSz="1809115" rtl="0" eaLnBrk="1" latinLnBrk="0" hangingPunct="1">
              <a:lnSpc>
                <a:spcPct val="90000"/>
              </a:lnSpc>
              <a:spcBef>
                <a:spcPts val="990"/>
              </a:spcBef>
              <a:buFontTx/>
              <a:buNone/>
              <a:defRPr sz="1600" kern="1200">
                <a:solidFill>
                  <a:schemeClr val="bg1">
                    <a:lumMod val="65000"/>
                  </a:schemeClr>
                </a:solidFill>
                <a:latin typeface="+mn-lt"/>
                <a:ea typeface="+mn-ea"/>
                <a:cs typeface="+mn-cs"/>
              </a:defRPr>
            </a:lvl6pPr>
            <a:lvl7pPr marL="0" indent="0" algn="l" defTabSz="1809115" rtl="0" eaLnBrk="1" latinLnBrk="0" hangingPunct="1">
              <a:lnSpc>
                <a:spcPct val="90000"/>
              </a:lnSpc>
              <a:spcBef>
                <a:spcPts val="990"/>
              </a:spcBef>
              <a:buFontTx/>
              <a:buNone/>
              <a:defRPr sz="1600" b="1" kern="1200" baseline="0">
                <a:solidFill>
                  <a:schemeClr val="bg1">
                    <a:lumMod val="65000"/>
                  </a:schemeClr>
                </a:solidFill>
                <a:latin typeface="+mn-lt"/>
                <a:ea typeface="+mn-ea"/>
                <a:cs typeface="+mn-cs"/>
              </a:defRPr>
            </a:lvl7pPr>
            <a:lvl8pPr marL="0" marR="0" indent="0" algn="l" defTabSz="1809115" rtl="0" eaLnBrk="1" fontAlgn="auto" latinLnBrk="0" hangingPunct="1">
              <a:lnSpc>
                <a:spcPct val="90000"/>
              </a:lnSpc>
              <a:spcBef>
                <a:spcPts val="990"/>
              </a:spcBef>
              <a:spcAft>
                <a:spcPct val="0"/>
              </a:spcAft>
              <a:buClrTx/>
              <a:buSzTx/>
              <a:buFontTx/>
              <a:buNone/>
              <a:defRPr sz="1600" b="1" kern="1200">
                <a:solidFill>
                  <a:schemeClr val="tx1">
                    <a:lumMod val="75000"/>
                    <a:lumOff val="25000"/>
                  </a:schemeClr>
                </a:solidFill>
                <a:latin typeface="+mn-lt"/>
                <a:ea typeface="+mn-ea"/>
                <a:cs typeface="+mn-cs"/>
              </a:defRPr>
            </a:lvl8pPr>
            <a:lvl9pPr marL="357505" indent="0" algn="l" defTabSz="1809115" rtl="0" eaLnBrk="1" latinLnBrk="0" hangingPunct="1">
              <a:lnSpc>
                <a:spcPct val="90000"/>
              </a:lnSpc>
              <a:spcBef>
                <a:spcPts val="990"/>
              </a:spcBef>
              <a:buFont typeface="Arial" panose="020B0604020202020204" pitchFamily="34" charset="0"/>
              <a:buNone/>
              <a:defRPr sz="3560" kern="1200">
                <a:solidFill>
                  <a:schemeClr val="tx1"/>
                </a:solidFill>
                <a:latin typeface="+mn-lt"/>
                <a:ea typeface="+mn-ea"/>
                <a:cs typeface="+mn-cs"/>
              </a:defRPr>
            </a:lvl9pPr>
          </a:lstStyle>
          <a:p>
            <a:pPr lvl="5">
              <a:lnSpc>
                <a:spcPct val="100000"/>
              </a:lnSpc>
            </a:pPr>
            <a:r>
              <a:rPr lang="zh-CN" altLang="en-US" sz="1800" b="1" dirty="0">
                <a:solidFill>
                  <a:schemeClr val="tx1"/>
                </a:solidFill>
                <a:latin typeface="微软雅黑" panose="020B0503020204020204" pitchFamily="34" charset="-122"/>
                <a:ea typeface="微软雅黑" panose="020B0503020204020204" pitchFamily="34" charset="-122"/>
              </a:rPr>
              <a:t>团队成员：张辰阳  邱徐岚</a:t>
            </a:r>
            <a:endParaRPr lang="en-US" sz="1800" b="1" dirty="0">
              <a:solidFill>
                <a:schemeClr val="tx1"/>
              </a:solidFill>
              <a:latin typeface="微软雅黑" panose="020B0503020204020204" pitchFamily="34" charset="-122"/>
              <a:ea typeface="微软雅黑" panose="020B0503020204020204" pitchFamily="34" charset="-122"/>
            </a:endParaRPr>
          </a:p>
          <a:p>
            <a:pPr lvl="7" algn="ctr"/>
            <a:endParaRPr lang="en-US" sz="800" dirty="0">
              <a:solidFill>
                <a:schemeClr val="tx1"/>
              </a:solidFill>
              <a:latin typeface="微软雅黑" panose="020B0503020204020204" pitchFamily="34" charset="-122"/>
              <a:ea typeface="微软雅黑" panose="020B0503020204020204" pitchFamily="34" charset="-122"/>
            </a:endParaRPr>
          </a:p>
        </p:txBody>
      </p:sp>
      <p:sp>
        <p:nvSpPr>
          <p:cNvPr id="19" name="Freeform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a:spLocks noEditPoints="1"/>
          </p:cNvSpPr>
          <p:nvPr/>
        </p:nvSpPr>
        <p:spPr bwMode="auto">
          <a:xfrm>
            <a:off x="8421973" y="5742915"/>
            <a:ext cx="241498" cy="278733"/>
          </a:xfrm>
          <a:custGeom>
            <a:avLst/>
            <a:gdLst>
              <a:gd name="T0" fmla="*/ 44 w 88"/>
              <a:gd name="T1" fmla="*/ 0 h 128"/>
              <a:gd name="T2" fmla="*/ 0 w 88"/>
              <a:gd name="T3" fmla="*/ 44 h 128"/>
              <a:gd name="T4" fmla="*/ 0 w 88"/>
              <a:gd name="T5" fmla="*/ 84 h 128"/>
              <a:gd name="T6" fmla="*/ 44 w 88"/>
              <a:gd name="T7" fmla="*/ 128 h 128"/>
              <a:gd name="T8" fmla="*/ 88 w 88"/>
              <a:gd name="T9" fmla="*/ 84 h 128"/>
              <a:gd name="T10" fmla="*/ 88 w 88"/>
              <a:gd name="T11" fmla="*/ 44 h 128"/>
              <a:gd name="T12" fmla="*/ 44 w 88"/>
              <a:gd name="T13" fmla="*/ 0 h 128"/>
              <a:gd name="T14" fmla="*/ 80 w 88"/>
              <a:gd name="T15" fmla="*/ 84 h 128"/>
              <a:gd name="T16" fmla="*/ 44 w 88"/>
              <a:gd name="T17" fmla="*/ 120 h 128"/>
              <a:gd name="T18" fmla="*/ 8 w 88"/>
              <a:gd name="T19" fmla="*/ 84 h 128"/>
              <a:gd name="T20" fmla="*/ 8 w 88"/>
              <a:gd name="T21" fmla="*/ 44 h 128"/>
              <a:gd name="T22" fmla="*/ 44 w 88"/>
              <a:gd name="T23" fmla="*/ 8 h 128"/>
              <a:gd name="T24" fmla="*/ 80 w 88"/>
              <a:gd name="T25" fmla="*/ 44 h 128"/>
              <a:gd name="T26" fmla="*/ 80 w 88"/>
              <a:gd name="T27" fmla="*/ 84 h 128"/>
              <a:gd name="T28" fmla="*/ 44 w 88"/>
              <a:gd name="T29" fmla="*/ 28 h 128"/>
              <a:gd name="T30" fmla="*/ 40 w 88"/>
              <a:gd name="T31" fmla="*/ 32 h 128"/>
              <a:gd name="T32" fmla="*/ 40 w 88"/>
              <a:gd name="T33" fmla="*/ 48 h 128"/>
              <a:gd name="T34" fmla="*/ 44 w 88"/>
              <a:gd name="T35" fmla="*/ 52 h 128"/>
              <a:gd name="T36" fmla="*/ 48 w 88"/>
              <a:gd name="T37" fmla="*/ 48 h 128"/>
              <a:gd name="T38" fmla="*/ 48 w 88"/>
              <a:gd name="T39" fmla="*/ 32 h 128"/>
              <a:gd name="T40" fmla="*/ 44 w 88"/>
              <a:gd name="T41" fmla="*/ 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8" h="128">
                <a:moveTo>
                  <a:pt x="44" y="0"/>
                </a:moveTo>
                <a:cubicBezTo>
                  <a:pt x="20" y="0"/>
                  <a:pt x="0" y="20"/>
                  <a:pt x="0" y="44"/>
                </a:cubicBezTo>
                <a:cubicBezTo>
                  <a:pt x="0" y="84"/>
                  <a:pt x="0" y="84"/>
                  <a:pt x="0" y="84"/>
                </a:cubicBezTo>
                <a:cubicBezTo>
                  <a:pt x="0" y="108"/>
                  <a:pt x="20" y="128"/>
                  <a:pt x="44" y="128"/>
                </a:cubicBezTo>
                <a:cubicBezTo>
                  <a:pt x="68" y="128"/>
                  <a:pt x="88" y="108"/>
                  <a:pt x="88" y="84"/>
                </a:cubicBezTo>
                <a:cubicBezTo>
                  <a:pt x="88" y="44"/>
                  <a:pt x="88" y="44"/>
                  <a:pt x="88" y="44"/>
                </a:cubicBezTo>
                <a:cubicBezTo>
                  <a:pt x="88" y="20"/>
                  <a:pt x="68" y="0"/>
                  <a:pt x="44" y="0"/>
                </a:cubicBezTo>
                <a:close/>
                <a:moveTo>
                  <a:pt x="80" y="84"/>
                </a:moveTo>
                <a:cubicBezTo>
                  <a:pt x="80" y="104"/>
                  <a:pt x="64" y="120"/>
                  <a:pt x="44" y="120"/>
                </a:cubicBezTo>
                <a:cubicBezTo>
                  <a:pt x="24" y="120"/>
                  <a:pt x="8" y="104"/>
                  <a:pt x="8" y="84"/>
                </a:cubicBezTo>
                <a:cubicBezTo>
                  <a:pt x="8" y="44"/>
                  <a:pt x="8" y="44"/>
                  <a:pt x="8" y="44"/>
                </a:cubicBezTo>
                <a:cubicBezTo>
                  <a:pt x="8" y="24"/>
                  <a:pt x="24" y="8"/>
                  <a:pt x="44" y="8"/>
                </a:cubicBezTo>
                <a:cubicBezTo>
                  <a:pt x="64" y="8"/>
                  <a:pt x="80" y="24"/>
                  <a:pt x="80" y="44"/>
                </a:cubicBezTo>
                <a:lnTo>
                  <a:pt x="80" y="84"/>
                </a:lnTo>
                <a:close/>
                <a:moveTo>
                  <a:pt x="44" y="28"/>
                </a:moveTo>
                <a:cubicBezTo>
                  <a:pt x="42" y="28"/>
                  <a:pt x="40" y="30"/>
                  <a:pt x="40" y="32"/>
                </a:cubicBezTo>
                <a:cubicBezTo>
                  <a:pt x="40" y="48"/>
                  <a:pt x="40" y="48"/>
                  <a:pt x="40" y="48"/>
                </a:cubicBezTo>
                <a:cubicBezTo>
                  <a:pt x="40" y="50"/>
                  <a:pt x="42" y="52"/>
                  <a:pt x="44" y="52"/>
                </a:cubicBezTo>
                <a:cubicBezTo>
                  <a:pt x="46" y="52"/>
                  <a:pt x="48" y="50"/>
                  <a:pt x="48" y="48"/>
                </a:cubicBezTo>
                <a:cubicBezTo>
                  <a:pt x="48" y="32"/>
                  <a:pt x="48" y="32"/>
                  <a:pt x="48" y="32"/>
                </a:cubicBezTo>
                <a:cubicBezTo>
                  <a:pt x="48" y="30"/>
                  <a:pt x="46" y="28"/>
                  <a:pt x="44" y="28"/>
                </a:cubicBezTo>
                <a:close/>
              </a:path>
            </a:pathLst>
          </a:custGeom>
          <a:solidFill>
            <a:schemeClr val="tx1"/>
          </a:solidFill>
          <a:ln>
            <a:noFill/>
          </a:ln>
        </p:spPr>
        <p:txBody>
          <a:bodyPr vert="horz" wrap="square" lIns="45842" tIns="22921" rIns="45842" bIns="22921" numCol="1" anchor="t" anchorCtr="0" compatLnSpc="1"/>
          <a:lstStyle/>
          <a:p>
            <a:endParaRPr lang="en-US" sz="900" dirty="0"/>
          </a:p>
        </p:txBody>
      </p:sp>
      <p:sp>
        <p:nvSpPr>
          <p:cNvPr id="20" name="文本框 1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06458" y="1288082"/>
            <a:ext cx="11579084" cy="2614930"/>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b="1" dirty="0" err="1">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OpenMonitor</a:t>
            </a:r>
            <a:endParaRPr lang="en-US" altLang="zh-CN"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endParaRPr>
          </a:p>
          <a:p>
            <a:pPr algn="ct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基于 </a:t>
            </a:r>
            <a:r>
              <a:rPr lang="en-US" altLang="zh-CN" sz="4400"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GitHub</a:t>
            </a:r>
            <a:r>
              <a:rPr lang="en-US" altLang="zh-CN" sz="4000" b="1" dirty="0">
                <a:gradFill flip="none" rotWithShape="1">
                  <a:gsLst>
                    <a:gs pos="0">
                      <a:srgbClr val="719AF0"/>
                    </a:gs>
                    <a:gs pos="95349">
                      <a:schemeClr val="tx1"/>
                    </a:gs>
                    <a:gs pos="26000">
                      <a:srgbClr val="47FFF3"/>
                    </a:gs>
                  </a:gsLst>
                  <a:lin ang="0" scaled="1"/>
                </a:gradFill>
                <a:latin typeface="+mn-ea"/>
                <a:cs typeface="Aharoni" pitchFamily="2" charset="-79"/>
              </a:rPr>
              <a:t> </a:t>
            </a: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和 </a:t>
            </a:r>
            <a:r>
              <a:rPr lang="en-US" altLang="zh-CN" sz="4400" b="1" dirty="0" err="1">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OpenDigger</a:t>
            </a: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的</a:t>
            </a:r>
            <a:endParaRPr lang="en-US" altLang="zh-CN" sz="4000" b="1" dirty="0">
              <a:gradFill flip="none" rotWithShape="1">
                <a:gsLst>
                  <a:gs pos="0">
                    <a:srgbClr val="719AF0"/>
                  </a:gs>
                  <a:gs pos="95349">
                    <a:schemeClr val="tx1"/>
                  </a:gs>
                  <a:gs pos="26000">
                    <a:srgbClr val="47FFF3"/>
                  </a:gs>
                </a:gsLst>
                <a:lin ang="0" scaled="1"/>
              </a:gradFill>
              <a:latin typeface="+mn-ea"/>
              <a:cs typeface="Aharoni" pitchFamily="2" charset="-79"/>
            </a:endParaRPr>
          </a:p>
          <a:p>
            <a:pPr algn="ctr"/>
            <a:r>
              <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rPr>
              <a:t>开源健康监测大屏与技术词云</a:t>
            </a:r>
            <a:endParaRPr lang="zh-CN" altLang="en-US" sz="4000" b="1" dirty="0">
              <a:gradFill flip="none" rotWithShape="1">
                <a:gsLst>
                  <a:gs pos="0">
                    <a:srgbClr val="719AF0"/>
                  </a:gs>
                  <a:gs pos="95349">
                    <a:schemeClr val="tx1"/>
                  </a:gs>
                  <a:gs pos="26000">
                    <a:srgbClr val="47FFF3"/>
                  </a:gs>
                </a:gsLst>
                <a:lin ang="0" scaled="1"/>
              </a:gradFill>
              <a:latin typeface="+mn-ea"/>
              <a:cs typeface="Aharoni" pitchFamily="2" charset="-79"/>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8" name="文本框 1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1517510"/>
            <a:ext cx="573207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PART </a:t>
            </a:r>
            <a:r>
              <a:rPr lang="en-US" altLang="zh-CN" sz="6000" b="1" dirty="0">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latin typeface="Times New Roman" panose="02020603050405020304" pitchFamily="18" charset="0"/>
                <a:ea typeface="微软雅黑" panose="020B0503020204020204" pitchFamily="34" charset="-122"/>
                <a:cs typeface="Times New Roman" panose="02020603050405020304" pitchFamily="18" charset="0"/>
              </a:rPr>
              <a:t>THREE</a:t>
            </a:r>
            <a:endParaRPr kumimoji="0" lang="zh-CN" altLang="en-US" sz="60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192664" y="4434815"/>
            <a:ext cx="906893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rPr>
              <a:t>Technical Point Implementation </a:t>
            </a:r>
            <a:r>
              <a:rPr lang="en-US" altLang="zh-CN" sz="3200" b="1" dirty="0">
                <a:solidFill>
                  <a:srgbClr val="F6F9FF"/>
                </a:solidFill>
                <a:latin typeface="Times New Roman" panose="02020603050405020304" pitchFamily="18" charset="0"/>
                <a:ea typeface="微软雅黑" panose="020B0503020204020204" pitchFamily="34" charset="-122"/>
                <a:cs typeface="Times New Roman" panose="02020603050405020304" pitchFamily="18" charset="0"/>
                <a:sym typeface="+mn-lt"/>
              </a:rPr>
              <a:t>S</a:t>
            </a:r>
            <a:r>
              <a:rPr kumimoji="0" lang="en-US" altLang="zh-CN" sz="3200" b="1" i="0" u="none" strike="noStrike" kern="1200" cap="none" spc="0" normalizeH="0" baseline="0" noProof="0" dirty="0" err="1">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rPr>
              <a:t>cheme</a:t>
            </a:r>
            <a:endParaRPr kumimoji="0" lang="en-US" altLang="zh-CN" sz="3200" b="1" i="0" u="none" strike="noStrike" kern="1200" cap="none" spc="0" normalizeH="0" baseline="0" noProof="0" dirty="0">
              <a:ln>
                <a:noFill/>
              </a:ln>
              <a:solidFill>
                <a:srgbClr val="F6F9FF"/>
              </a:solidFill>
              <a:effectLst/>
              <a:uLnTx/>
              <a:uFillTx/>
              <a:latin typeface="Times New Roman" panose="02020603050405020304" pitchFamily="18" charset="0"/>
              <a:ea typeface="微软雅黑" panose="020B0503020204020204" pitchFamily="34" charset="-122"/>
              <a:cs typeface="Times New Roman" panose="02020603050405020304" pitchFamily="18" charset="0"/>
              <a:sym typeface="+mn-lt"/>
            </a:endParaRPr>
          </a:p>
        </p:txBody>
      </p:sp>
      <p:sp>
        <p:nvSpPr>
          <p:cNvPr id="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 name="文本框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3222384"/>
            <a:ext cx="9626251"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6000" b="1" i="0" u="none" strike="noStrike" kern="1200" cap="none" spc="0" normalizeH="0" baseline="0" noProof="0" dirty="0">
                <a:ln>
                  <a:noFill/>
                </a:ln>
                <a:gradFill flip="none" rotWithShape="1">
                  <a:gsLst>
                    <a:gs pos="0">
                      <a:srgbClr val="719AF0"/>
                    </a:gs>
                    <a:gs pos="100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rPr>
              <a:t>技术点实现方案</a:t>
            </a:r>
            <a:endParaRPr kumimoji="0" lang="zh-CN" altLang="en-US" sz="6000" b="1" i="0" u="none" strike="noStrike" kern="1200" cap="none" spc="0" normalizeH="0" baseline="0" noProof="0" dirty="0">
              <a:ln>
                <a:noFill/>
              </a:ln>
              <a:gradFill flip="none" rotWithShape="1">
                <a:gsLst>
                  <a:gs pos="0">
                    <a:srgbClr val="719AF0"/>
                  </a:gs>
                  <a:gs pos="100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endParaRPr>
          </a:p>
        </p:txBody>
      </p:sp>
      <p:sp>
        <p:nvSpPr>
          <p:cNvPr id="5" name="流程图: 决策 4"/>
          <p:cNvSpPr/>
          <p:nvPr/>
        </p:nvSpPr>
        <p:spPr>
          <a:xfrm>
            <a:off x="482592" y="1752749"/>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ea"/>
            </a:endParaRPr>
          </a:p>
        </p:txBody>
      </p:sp>
      <p:grpSp>
        <p:nvGrpSpPr>
          <p:cNvPr id="7"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440942" y="3777881"/>
            <a:ext cx="1844232" cy="492443"/>
            <a:chOff x="10528662" y="3873422"/>
            <a:chExt cx="1789658" cy="508000"/>
          </a:xfrm>
        </p:grpSpPr>
        <p:sp>
          <p:nvSpPr>
            <p:cNvPr id="8" name="Rounded Rectangle"/>
            <p:cNvSpPr/>
            <p:nvPr/>
          </p:nvSpPr>
          <p:spPr>
            <a:xfrm>
              <a:off x="10528662" y="3873422"/>
              <a:ext cx="1789658" cy="508000"/>
            </a:xfrm>
            <a:prstGeom prst="roundRect">
              <a:avLst>
                <a:gd name="adj" fmla="val 50000"/>
              </a:avLst>
            </a:prstGeom>
            <a:gradFill flip="none" rotWithShape="1">
              <a:gsLst>
                <a:gs pos="0">
                  <a:srgbClr val="C32B48"/>
                </a:gs>
                <a:gs pos="100000">
                  <a:srgbClr val="5C33E6"/>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9" name="Infographic"/>
            <p:cNvSpPr txBox="1">
              <a:spLocks noChangeArrowheads="1"/>
            </p:cNvSpPr>
            <p:nvPr/>
          </p:nvSpPr>
          <p:spPr bwMode="auto">
            <a:xfrm>
              <a:off x="10806341" y="3940174"/>
              <a:ext cx="1111016" cy="258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健康度指标</a:t>
              </a:r>
              <a:endParaRPr lang="zh-CN" altLang="zh-CN" sz="2000" b="1" dirty="0">
                <a:solidFill>
                  <a:srgbClr val="F6F9FF"/>
                </a:solidFill>
                <a:cs typeface="+mn-ea"/>
                <a:sym typeface="+mn-lt"/>
              </a:endParaRPr>
            </a:p>
          </p:txBody>
        </p:sp>
      </p:grpSp>
      <p:sp>
        <p:nvSpPr>
          <p:cNvPr id="12" name="Rounded Rectangle"/>
          <p:cNvSpPr/>
          <p:nvPr/>
        </p:nvSpPr>
        <p:spPr>
          <a:xfrm>
            <a:off x="9949868" y="4957196"/>
            <a:ext cx="1844232" cy="492444"/>
          </a:xfrm>
          <a:prstGeom prst="roundRect">
            <a:avLst>
              <a:gd name="adj" fmla="val 50000"/>
            </a:avLst>
          </a:prstGeom>
          <a:gradFill flip="none" rotWithShape="1">
            <a:gsLst>
              <a:gs pos="0">
                <a:srgbClr val="0A6CD1"/>
              </a:gs>
              <a:gs pos="100000">
                <a:srgbClr val="1AAEC7"/>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15" name="Rounded Rectangle"/>
          <p:cNvSpPr/>
          <p:nvPr/>
        </p:nvSpPr>
        <p:spPr>
          <a:xfrm>
            <a:off x="8574243" y="5890290"/>
            <a:ext cx="1844233" cy="492443"/>
          </a:xfrm>
          <a:prstGeom prst="roundRect">
            <a:avLst>
              <a:gd name="adj" fmla="val 50000"/>
            </a:avLst>
          </a:prstGeom>
          <a:gradFill flip="none" rotWithShape="1">
            <a:gsLst>
              <a:gs pos="0">
                <a:srgbClr val="4CA899"/>
              </a:gs>
              <a:gs pos="100000">
                <a:srgbClr val="80EBA0"/>
              </a:gs>
            </a:gsLst>
            <a:lin ang="3224768" scaled="0"/>
          </a:gradFill>
          <a:ln w="12700" cap="flat">
            <a:noFill/>
            <a:miter lim="400000"/>
          </a:ln>
          <a:effectLst/>
        </p:spPr>
        <p:txBody>
          <a:bodyPr lIns="0" tIns="0" rIns="0" bIns="0" anchor="ctr"/>
          <a:lstStyle/>
          <a:p>
            <a:pPr algn="ctr">
              <a:defRPr sz="3200" b="0">
                <a:solidFill>
                  <a:srgbClr val="F6F9FF"/>
                </a:solidFill>
                <a:latin typeface="+mn-lt"/>
                <a:ea typeface="+mn-ea"/>
                <a:cs typeface="+mn-cs"/>
                <a:sym typeface="Helvetica Neue Medium"/>
              </a:defRPr>
            </a:pPr>
            <a:endParaRPr sz="1600" kern="0">
              <a:solidFill>
                <a:srgbClr val="F6F9FF"/>
              </a:solidFill>
              <a:cs typeface="+mn-ea"/>
              <a:sym typeface="+mn-lt"/>
            </a:endParaRPr>
          </a:p>
        </p:txBody>
      </p:sp>
      <p:sp>
        <p:nvSpPr>
          <p:cNvPr id="17" name="Infographic"/>
          <p:cNvSpPr txBox="1">
            <a:spLocks noChangeArrowheads="1"/>
          </p:cNvSpPr>
          <p:nvPr/>
        </p:nvSpPr>
        <p:spPr bwMode="auto">
          <a:xfrm>
            <a:off x="10102542" y="5026638"/>
            <a:ext cx="153888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健康度可视化</a:t>
            </a:r>
            <a:endParaRPr lang="zh-CN" altLang="zh-CN" sz="2000" b="1" dirty="0">
              <a:solidFill>
                <a:srgbClr val="F6F9FF"/>
              </a:solidFill>
              <a:cs typeface="+mn-ea"/>
              <a:sym typeface="+mn-lt"/>
            </a:endParaRPr>
          </a:p>
        </p:txBody>
      </p:sp>
      <p:sp>
        <p:nvSpPr>
          <p:cNvPr id="19" name="Infographic"/>
          <p:cNvSpPr txBox="1">
            <a:spLocks noChangeArrowheads="1"/>
          </p:cNvSpPr>
          <p:nvPr/>
        </p:nvSpPr>
        <p:spPr bwMode="auto">
          <a:xfrm>
            <a:off x="8722184" y="5967490"/>
            <a:ext cx="153888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lnSpc>
                <a:spcPct val="120000"/>
              </a:lnSpc>
            </a:pPr>
            <a:r>
              <a:rPr lang="zh-CN" altLang="en-US" sz="2000" b="1" dirty="0">
                <a:solidFill>
                  <a:srgbClr val="F6F9FF"/>
                </a:solidFill>
                <a:cs typeface="+mn-ea"/>
                <a:sym typeface="+mn-lt"/>
              </a:rPr>
              <a:t>技术热点词云</a:t>
            </a:r>
            <a:endParaRPr lang="zh-CN" altLang="zh-CN" sz="2000" b="1" dirty="0">
              <a:solidFill>
                <a:srgbClr val="F6F9FF"/>
              </a:solidFill>
              <a:cs typeface="+mn-ea"/>
              <a:sym typeface="+mn-lt"/>
            </a:endParaRPr>
          </a:p>
        </p:txBody>
      </p:sp>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p:pic>
      <p:sp>
        <p:nvSpPr>
          <p:cNvPr id="20489"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600" y="1564005"/>
            <a:ext cx="2523490"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指标维度设计</a:t>
            </a:r>
            <a:endParaRPr lang="zh-CN" altLang="en-US" sz="2000" b="1" dirty="0">
              <a:solidFill>
                <a:srgbClr val="F6F9FF"/>
              </a:solidFill>
              <a:latin typeface="+mn-ea"/>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1"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29164"/>
            <a:ext cx="1980030"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健康度指标</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6" name="流程图: 决策 5"/>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7" name="Rectangle 1"/>
          <p:cNvSpPr>
            <a:spLocks noChangeArrowheads="1"/>
          </p:cNvSpPr>
          <p:nvPr/>
        </p:nvSpPr>
        <p:spPr bwMode="auto">
          <a:xfrm>
            <a:off x="6629770" y="2306516"/>
            <a:ext cx="2909451"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代码质量：25%</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代码重复率</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25%</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复杂度分析</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代码覆盖率</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25%</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代码注释</a:t>
            </a:r>
            <a:r>
              <a:rPr kumimoji="0" lang="en-US" altLang="zh-CN" sz="2000" b="0" i="0" u="none" strike="noStrike" cap="none" normalizeH="0" baseline="0" dirty="0">
                <a:ln>
                  <a:noFill/>
                </a:ln>
                <a:solidFill>
                  <a:schemeClr val="tx1"/>
                </a:solidFill>
                <a:effectLst/>
                <a:latin typeface="+mn-ea"/>
              </a:rPr>
              <a:t>:2</a:t>
            </a:r>
            <a:r>
              <a:rPr kumimoji="0" lang="zh-CN" altLang="zh-CN" sz="2000" b="0" i="0" u="none" strike="noStrike" cap="none" normalizeH="0" baseline="0" dirty="0">
                <a:ln>
                  <a:noFill/>
                </a:ln>
                <a:solidFill>
                  <a:schemeClr val="tx1"/>
                </a:solidFill>
                <a:effectLst/>
                <a:latin typeface="+mn-ea"/>
              </a:rPr>
              <a:t>0%</a:t>
            </a:r>
            <a:endParaRPr lang="en-US" altLang="zh-CN" sz="2000" dirty="0">
              <a:latin typeface="+mn-ea"/>
            </a:endParaRPr>
          </a:p>
        </p:txBody>
      </p:sp>
      <p:sp>
        <p:nvSpPr>
          <p:cNvPr id="9" name="Rectangle 1"/>
          <p:cNvSpPr>
            <a:spLocks noChangeArrowheads="1"/>
          </p:cNvSpPr>
          <p:nvPr/>
        </p:nvSpPr>
        <p:spPr bwMode="auto">
          <a:xfrm>
            <a:off x="580204" y="4488382"/>
            <a:ext cx="3422412"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社区参与度：20% </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活跃贡献者数量:30%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新贡献者比例:30%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en-US" altLang="zh-CN" sz="2000" b="0" i="0" u="none" strike="noStrike" cap="none" normalizeH="0" baseline="0" dirty="0">
                <a:ln>
                  <a:noFill/>
                </a:ln>
                <a:solidFill>
                  <a:schemeClr val="tx1"/>
                </a:solidFill>
                <a:effectLst/>
                <a:latin typeface="+mn-ea"/>
              </a:rPr>
              <a:t>s</a:t>
            </a:r>
            <a:r>
              <a:rPr kumimoji="0" lang="zh-CN" altLang="zh-CN" sz="2000" b="0" i="0" u="none" strike="noStrike" cap="none" normalizeH="0" baseline="0" dirty="0">
                <a:ln>
                  <a:noFill/>
                </a:ln>
                <a:solidFill>
                  <a:schemeClr val="tx1"/>
                </a:solidFill>
                <a:effectLst/>
                <a:latin typeface="+mn-ea"/>
              </a:rPr>
              <a:t>tars</a:t>
            </a:r>
            <a:r>
              <a:rPr kumimoji="0" lang="zh-CN" altLang="en-US" sz="2000" b="0" i="0" u="none" strike="noStrike" cap="none" normalizeH="0" baseline="0" dirty="0">
                <a:ln>
                  <a:noFill/>
                </a:ln>
                <a:solidFill>
                  <a:schemeClr val="tx1"/>
                </a:solidFill>
                <a:effectLst/>
                <a:latin typeface="+mn-ea"/>
              </a:rPr>
              <a:t>数量</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en-US" altLang="zh-CN" sz="2000" b="0" i="0" u="none" strike="noStrike" cap="none" normalizeH="0" baseline="0" dirty="0">
                <a:ln>
                  <a:noFill/>
                </a:ln>
                <a:solidFill>
                  <a:schemeClr val="tx1"/>
                </a:solidFill>
                <a:effectLst/>
                <a:latin typeface="+mn-ea"/>
              </a:rPr>
              <a:t>s</a:t>
            </a:r>
            <a:r>
              <a:rPr kumimoji="0" lang="zh-CN" altLang="zh-CN" sz="2000" b="0" i="0" u="none" strike="noStrike" cap="none" normalizeH="0" baseline="0" dirty="0">
                <a:ln>
                  <a:noFill/>
                </a:ln>
                <a:solidFill>
                  <a:schemeClr val="tx1"/>
                </a:solidFill>
                <a:effectLst/>
                <a:latin typeface="+mn-ea"/>
              </a:rPr>
              <a:t>orks</a:t>
            </a:r>
            <a:r>
              <a:rPr kumimoji="0" lang="zh-CN" altLang="en-US" sz="2000" b="0" i="0" u="none" strike="noStrike" cap="none" normalizeH="0" baseline="0" dirty="0">
                <a:ln>
                  <a:noFill/>
                </a:ln>
                <a:solidFill>
                  <a:schemeClr val="tx1"/>
                </a:solidFill>
                <a:effectLst/>
                <a:latin typeface="+mn-ea"/>
              </a:rPr>
              <a:t>数量</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p:txBody>
      </p:sp>
      <p:pic>
        <p:nvPicPr>
          <p:cNvPr id="11" name="图片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3679" y="2991646"/>
            <a:ext cx="4739767" cy="854191"/>
          </a:xfrm>
          <a:prstGeom prst="rect">
            <a:avLst/>
          </a:prstGeom>
        </p:spPr>
      </p:pic>
      <p:sp>
        <p:nvSpPr>
          <p:cNvPr id="13" name="Rectangle 1"/>
          <p:cNvSpPr>
            <a:spLocks noChangeArrowheads="1"/>
          </p:cNvSpPr>
          <p:nvPr/>
        </p:nvSpPr>
        <p:spPr bwMode="auto">
          <a:xfrm>
            <a:off x="580204" y="2071638"/>
            <a:ext cx="3554335" cy="892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活跃度：35%</a:t>
            </a:r>
            <a:endParaRPr kumimoji="0" lang="en-US" altLang="zh-CN" sz="2000" b="0" i="0" u="none" strike="noStrike" cap="none" normalizeH="0" baseline="0" dirty="0">
              <a:ln>
                <a:noFill/>
              </a:ln>
              <a:solidFill>
                <a:schemeClr val="tx1"/>
              </a:solidFill>
              <a:effectLst/>
              <a:latin typeface="+mn-ea"/>
            </a:endParaRPr>
          </a:p>
          <a:p>
            <a:pPr marL="457200" marR="0" lvl="1" indent="0" algn="l" defTabSz="914400" rtl="0" eaLnBrk="0" fontAlgn="base" latinLnBrk="0" hangingPunct="0">
              <a:lnSpc>
                <a:spcPct val="100000"/>
              </a:lnSpc>
              <a:spcBef>
                <a:spcPct val="0"/>
              </a:spcBef>
              <a:spcAft>
                <a:spcPct val="0"/>
              </a:spcAft>
              <a:buClrTx/>
              <a:buSzTx/>
            </a:pPr>
            <a:endParaRPr kumimoji="0" lang="en-US" altLang="zh-CN" sz="2000" b="0" i="0" u="none" strike="noStrike" cap="none" normalizeH="0" baseline="0" dirty="0">
              <a:ln>
                <a:noFill/>
              </a:ln>
              <a:solidFill>
                <a:schemeClr val="tx1"/>
              </a:solidFill>
              <a:effectLst/>
              <a:latin typeface="+mn-ea"/>
            </a:endParaRPr>
          </a:p>
        </p:txBody>
      </p:sp>
      <p:sp>
        <p:nvSpPr>
          <p:cNvPr id="14" name="Rectangle 1"/>
          <p:cNvSpPr>
            <a:spLocks noChangeArrowheads="1"/>
          </p:cNvSpPr>
          <p:nvPr/>
        </p:nvSpPr>
        <p:spPr bwMode="auto">
          <a:xfrm>
            <a:off x="6629770" y="4488382"/>
            <a:ext cx="4602222"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spAutoFit/>
          </a:bodyPr>
          <a:lstStyle/>
          <a:p>
            <a:pPr marL="457200" marR="0" lvl="1"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issue与PR的相应与持续时间：20%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issue响应时间:30%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PR响应时间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30%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issue持续时间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a:p>
            <a:pPr marL="914400" marR="0" lvl="2" indent="0" algn="l" defTabSz="914400" rtl="0" eaLnBrk="0" fontAlgn="base" latinLnBrk="0" hangingPunct="0">
              <a:lnSpc>
                <a:spcPct val="100000"/>
              </a:lnSpc>
              <a:spcBef>
                <a:spcPct val="0"/>
              </a:spcBef>
              <a:spcAft>
                <a:spcPct val="0"/>
              </a:spcAft>
              <a:buClrTx/>
              <a:buSzTx/>
              <a:buFontTx/>
              <a:buChar char="•"/>
            </a:pPr>
            <a:r>
              <a:rPr kumimoji="0" lang="zh-CN" altLang="zh-CN" sz="2000" b="0" i="0" u="none" strike="noStrike" cap="none" normalizeH="0" baseline="0" dirty="0">
                <a:ln>
                  <a:noFill/>
                </a:ln>
                <a:solidFill>
                  <a:schemeClr val="tx1"/>
                </a:solidFill>
                <a:effectLst/>
                <a:latin typeface="+mn-ea"/>
              </a:rPr>
              <a:t>PR持续时间</a:t>
            </a:r>
            <a:r>
              <a:rPr kumimoji="0" lang="en-US" altLang="zh-CN" sz="2000" b="0" i="0" u="none" strike="noStrike" cap="none" normalizeH="0" baseline="0" dirty="0">
                <a:ln>
                  <a:noFill/>
                </a:ln>
                <a:solidFill>
                  <a:schemeClr val="tx1"/>
                </a:solidFill>
                <a:effectLst/>
                <a:latin typeface="+mn-ea"/>
              </a:rPr>
              <a:t>:</a:t>
            </a:r>
            <a:r>
              <a:rPr kumimoji="0" lang="zh-CN" altLang="zh-CN" sz="2000" b="0" i="0" u="none" strike="noStrike" cap="none" normalizeH="0" baseline="0" dirty="0">
                <a:ln>
                  <a:noFill/>
                </a:ln>
                <a:solidFill>
                  <a:schemeClr val="tx1"/>
                </a:solidFill>
                <a:effectLst/>
                <a:latin typeface="+mn-ea"/>
              </a:rPr>
              <a:t>20%</a:t>
            </a:r>
            <a:endParaRPr kumimoji="0" lang="zh-CN" altLang="zh-CN" sz="2000" b="0" i="0" u="none" strike="noStrike" cap="none" normalizeH="0" baseline="0" dirty="0">
              <a:ln>
                <a:noFill/>
              </a:ln>
              <a:solidFill>
                <a:schemeClr val="tx1"/>
              </a:solidFill>
              <a:effectLst/>
              <a:latin typeface="+mn-ea"/>
            </a:endParaRPr>
          </a:p>
        </p:txBody>
      </p:sp>
    </p:spTree>
  </p:cSld>
  <p:clrMapOvr>
    <a:masterClrMapping/>
  </p:clrMapOvr>
  <p:transition spd="slow">
    <p:check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33204" y="2015010"/>
            <a:ext cx="11587488" cy="2585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342900" indent="-342900">
              <a:lnSpc>
                <a:spcPct val="120000"/>
              </a:lnSpc>
              <a:buFont typeface="Arial" panose="020B0604020202020204" pitchFamily="34" charset="0"/>
              <a:buChar char="•"/>
            </a:pPr>
            <a:r>
              <a:rPr kumimoji="0" lang="zh-CN" altLang="en-US" sz="2000" b="1" i="0" u="none" strike="noStrike" cap="none" normalizeH="0" baseline="0" dirty="0">
                <a:ln>
                  <a:noFill/>
                </a:ln>
                <a:solidFill>
                  <a:schemeClr val="tx1"/>
                </a:solidFill>
                <a:effectLst/>
                <a:latin typeface="+mn-ea"/>
              </a:rPr>
              <a:t>活跃度</a:t>
            </a:r>
            <a:r>
              <a:rPr kumimoji="0" lang="zh-CN" altLang="en-US" sz="2000" b="0" i="0" u="none" strike="noStrike" cap="none" normalizeH="0" baseline="0" dirty="0">
                <a:ln>
                  <a:noFill/>
                </a:ln>
                <a:solidFill>
                  <a:schemeClr val="tx1"/>
                </a:solidFill>
                <a:effectLst/>
                <a:latin typeface="+mn-ea"/>
              </a:rPr>
              <a:t>：通过</a:t>
            </a:r>
            <a:r>
              <a:rPr lang="en-US" altLang="zh-CN" sz="2000" dirty="0" err="1">
                <a:latin typeface="+mn-ea"/>
              </a:rPr>
              <a:t>O</a:t>
            </a:r>
            <a:r>
              <a:rPr kumimoji="0" lang="en-US" altLang="zh-CN" sz="2000" b="0" i="0" u="none" strike="noStrike" cap="none" normalizeH="0" baseline="0" dirty="0" err="1">
                <a:ln>
                  <a:noFill/>
                </a:ln>
                <a:solidFill>
                  <a:schemeClr val="tx1"/>
                </a:solidFill>
                <a:effectLst/>
                <a:latin typeface="+mn-ea"/>
              </a:rPr>
              <a:t>penDigger</a:t>
            </a:r>
            <a:r>
              <a:rPr kumimoji="0" lang="zh-CN" altLang="en-US" sz="2000" b="0" i="0" u="none" strike="noStrike" cap="none" normalizeH="0" baseline="0" dirty="0">
                <a:ln>
                  <a:noFill/>
                </a:ln>
                <a:solidFill>
                  <a:schemeClr val="tx1"/>
                </a:solidFill>
                <a:effectLst/>
                <a:latin typeface="+mn-ea"/>
              </a:rPr>
              <a:t>提供的</a:t>
            </a:r>
            <a:r>
              <a:rPr lang="en-US" altLang="zh-CN" sz="2000" dirty="0">
                <a:latin typeface="+mn-ea"/>
              </a:rPr>
              <a:t>URL</a:t>
            </a:r>
            <a:r>
              <a:rPr kumimoji="0" lang="zh-CN" altLang="en-US" sz="2000" b="0" i="0" u="none" strike="noStrike" cap="none" normalizeH="0" baseline="0" dirty="0">
                <a:ln>
                  <a:noFill/>
                </a:ln>
                <a:solidFill>
                  <a:schemeClr val="tx1"/>
                </a:solidFill>
                <a:effectLst/>
                <a:latin typeface="+mn-ea"/>
              </a:rPr>
              <a:t>，选取其中的</a:t>
            </a:r>
            <a:r>
              <a:rPr kumimoji="0" lang="en-US" altLang="zh-CN" sz="2000" b="0" i="0" u="none" strike="noStrike" cap="none" normalizeH="0" baseline="0" dirty="0">
                <a:ln>
                  <a:noFill/>
                </a:ln>
                <a:solidFill>
                  <a:schemeClr val="tx1"/>
                </a:solidFill>
                <a:effectLst/>
                <a:latin typeface="+mn-ea"/>
              </a:rPr>
              <a:t>activity</a:t>
            </a:r>
            <a:r>
              <a:rPr kumimoji="0" lang="zh-CN" altLang="en-US" sz="2000" b="0" i="0" u="none" strike="noStrike" cap="none" normalizeH="0" baseline="0" dirty="0">
                <a:ln>
                  <a:noFill/>
                </a:ln>
                <a:solidFill>
                  <a:schemeClr val="tx1"/>
                </a:solidFill>
                <a:effectLst/>
                <a:latin typeface="+mn-ea"/>
              </a:rPr>
              <a:t>指标作为我们的活跃度数据。</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lang="zh-CN" altLang="en-US" sz="2000" b="1" dirty="0">
                <a:latin typeface="+mn-ea"/>
              </a:rPr>
              <a:t>社区参与度</a:t>
            </a:r>
            <a:r>
              <a:rPr lang="zh-CN" altLang="en-US" sz="2000" dirty="0">
                <a:latin typeface="+mn-ea"/>
              </a:rPr>
              <a:t>：通过</a:t>
            </a:r>
            <a:r>
              <a:rPr lang="en-US" altLang="zh-CN" sz="2000" dirty="0">
                <a:latin typeface="+mn-ea"/>
              </a:rPr>
              <a:t>GitHub API</a:t>
            </a:r>
            <a:r>
              <a:rPr lang="zh-CN" altLang="en-US" sz="2000" dirty="0">
                <a:latin typeface="+mn-ea"/>
              </a:rPr>
              <a:t>以及</a:t>
            </a:r>
            <a:r>
              <a:rPr lang="en-US" altLang="zh-CN" sz="2000" dirty="0" err="1">
                <a:latin typeface="+mn-ea"/>
              </a:rPr>
              <a:t>OpenDigger</a:t>
            </a:r>
            <a:r>
              <a:rPr lang="zh-CN" altLang="en-US" sz="2000" dirty="0">
                <a:latin typeface="+mn-ea"/>
              </a:rPr>
              <a:t>，获取项目贡献者数量与项目的</a:t>
            </a:r>
            <a:r>
              <a:rPr lang="en-US" altLang="zh-CN" sz="2000" dirty="0" err="1">
                <a:latin typeface="+mn-ea"/>
              </a:rPr>
              <a:t>stars&amp;forks</a:t>
            </a:r>
            <a:r>
              <a:rPr lang="zh-CN" altLang="en-US" sz="2000" dirty="0">
                <a:latin typeface="+mn-ea"/>
              </a:rPr>
              <a:t>数量，计算指定时间段内新贡献者占总贡献者的比例，并将项目参与者数量与不活跃贡献者数量的差作为活跃贡献者数量的数据。</a:t>
            </a:r>
            <a:r>
              <a:rPr kumimoji="0" lang="zh-CN" altLang="zh-CN" sz="2000" b="0" i="0" u="none" strike="noStrike" cap="none" normalizeH="0" baseline="0" dirty="0">
                <a:ln>
                  <a:noFill/>
                </a:ln>
                <a:solidFill>
                  <a:schemeClr val="tx1"/>
                </a:solidFill>
                <a:effectLst/>
                <a:latin typeface="+mn-ea"/>
              </a:rPr>
              <a:t> </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kumimoji="0" lang="zh-CN" altLang="en-US" sz="2000" b="1" i="0" u="none" strike="noStrike" cap="none" normalizeH="0" baseline="0" dirty="0">
                <a:ln>
                  <a:noFill/>
                </a:ln>
                <a:solidFill>
                  <a:schemeClr val="tx1"/>
                </a:solidFill>
                <a:effectLst/>
                <a:latin typeface="+mn-ea"/>
              </a:rPr>
              <a:t>代码质量</a:t>
            </a:r>
            <a:r>
              <a:rPr kumimoji="0" lang="zh-CN" altLang="en-US" sz="2000" b="0" i="0" u="none" strike="noStrike" cap="none" normalizeH="0" baseline="0" dirty="0">
                <a:ln>
                  <a:noFill/>
                </a:ln>
                <a:solidFill>
                  <a:schemeClr val="tx1"/>
                </a:solidFill>
                <a:effectLst/>
                <a:latin typeface="+mn-ea"/>
              </a:rPr>
              <a:t>：通过静态分析工具</a:t>
            </a:r>
            <a:r>
              <a:rPr kumimoji="0" lang="en-US" altLang="zh-CN" sz="2000" b="0" i="0" u="none" strike="noStrike" cap="none" normalizeH="0" baseline="0" dirty="0">
                <a:ln>
                  <a:noFill/>
                </a:ln>
                <a:solidFill>
                  <a:schemeClr val="tx1"/>
                </a:solidFill>
                <a:effectLst/>
                <a:latin typeface="+mn-ea"/>
              </a:rPr>
              <a:t>SonarQube</a:t>
            </a:r>
            <a:r>
              <a:rPr kumimoji="0" lang="zh-CN" altLang="en-US" sz="2000" b="0" i="0" u="none" strike="noStrike" cap="none" normalizeH="0" baseline="0" dirty="0">
                <a:ln>
                  <a:noFill/>
                </a:ln>
                <a:solidFill>
                  <a:schemeClr val="tx1"/>
                </a:solidFill>
                <a:effectLst/>
                <a:latin typeface="+mn-ea"/>
              </a:rPr>
              <a:t>来分析代码质量。</a:t>
            </a:r>
            <a:r>
              <a:rPr kumimoji="0" lang="en-US" altLang="zh-CN" sz="2000" b="0" i="0" u="none" strike="noStrike" cap="none" normalizeH="0" baseline="0" dirty="0">
                <a:ln>
                  <a:noFill/>
                </a:ln>
                <a:solidFill>
                  <a:schemeClr val="tx1"/>
                </a:solidFill>
                <a:effectLst/>
                <a:latin typeface="+mn-ea"/>
              </a:rPr>
              <a:t>SonarQube</a:t>
            </a:r>
            <a:r>
              <a:rPr kumimoji="0" lang="zh-CN" altLang="en-US" sz="2000" b="0" i="0" u="none" strike="noStrike" cap="none" normalizeH="0" baseline="0" dirty="0">
                <a:ln>
                  <a:noFill/>
                </a:ln>
                <a:solidFill>
                  <a:schemeClr val="tx1"/>
                </a:solidFill>
                <a:effectLst/>
                <a:latin typeface="+mn-ea"/>
              </a:rPr>
              <a:t>提供代码重复检测的指标，项目圈复杂度和代码覆盖率计算</a:t>
            </a:r>
            <a:r>
              <a:rPr lang="zh-CN" altLang="en-US" sz="2000" dirty="0">
                <a:latin typeface="+mn-ea"/>
              </a:rPr>
              <a:t>，代码注释的比例分析。</a:t>
            </a:r>
            <a:endParaRPr lang="en-US" altLang="zh-CN" sz="2000" dirty="0"/>
          </a:p>
          <a:p>
            <a:pPr marL="342900" indent="-342900">
              <a:lnSpc>
                <a:spcPct val="120000"/>
              </a:lnSpc>
              <a:buFont typeface="Arial" panose="020B0604020202020204" pitchFamily="34" charset="0"/>
              <a:buChar char="•"/>
            </a:pPr>
            <a:r>
              <a:rPr kumimoji="0" lang="en-US" altLang="zh-CN" sz="2000" b="1" i="0" u="none" strike="noStrike" cap="none" normalizeH="0" baseline="0" dirty="0">
                <a:ln>
                  <a:noFill/>
                </a:ln>
                <a:solidFill>
                  <a:schemeClr val="tx1"/>
                </a:solidFill>
                <a:effectLst/>
                <a:latin typeface="+mn-ea"/>
              </a:rPr>
              <a:t>Issue</a:t>
            </a:r>
            <a:r>
              <a:rPr kumimoji="0" lang="zh-CN" altLang="en-US" sz="2000" b="1" i="0" u="none" strike="noStrike" cap="none" normalizeH="0" baseline="0" dirty="0">
                <a:ln>
                  <a:noFill/>
                </a:ln>
                <a:solidFill>
                  <a:schemeClr val="tx1"/>
                </a:solidFill>
                <a:effectLst/>
                <a:latin typeface="+mn-ea"/>
              </a:rPr>
              <a:t>与</a:t>
            </a:r>
            <a:r>
              <a:rPr kumimoji="0" lang="en-US" altLang="zh-CN" sz="2000" b="1" i="0" u="none" strike="noStrike" cap="none" normalizeH="0" baseline="0" dirty="0">
                <a:ln>
                  <a:noFill/>
                </a:ln>
                <a:solidFill>
                  <a:schemeClr val="tx1"/>
                </a:solidFill>
                <a:effectLst/>
                <a:latin typeface="+mn-ea"/>
              </a:rPr>
              <a:t>PR</a:t>
            </a:r>
            <a:r>
              <a:rPr kumimoji="0" lang="zh-CN" altLang="en-US" sz="2000" b="1" i="0" u="none" strike="noStrike" cap="none" normalizeH="0" baseline="0" dirty="0">
                <a:ln>
                  <a:noFill/>
                </a:ln>
                <a:solidFill>
                  <a:schemeClr val="tx1"/>
                </a:solidFill>
                <a:effectLst/>
                <a:latin typeface="+mn-ea"/>
              </a:rPr>
              <a:t>响应时间与持续时间</a:t>
            </a:r>
            <a:r>
              <a:rPr lang="zh-CN" altLang="en-US" sz="2000" dirty="0">
                <a:latin typeface="+mn-ea"/>
              </a:rPr>
              <a:t>：</a:t>
            </a:r>
            <a:r>
              <a:rPr lang="zh-CN" altLang="en-US" sz="2000" dirty="0"/>
              <a:t>调用</a:t>
            </a:r>
            <a:r>
              <a:rPr lang="en-US" altLang="zh-CN" sz="2000" dirty="0" err="1"/>
              <a:t>OpenDigger</a:t>
            </a:r>
            <a:r>
              <a:rPr lang="zh-CN" altLang="en-US" sz="2000" dirty="0"/>
              <a:t>相应的</a:t>
            </a:r>
            <a:r>
              <a:rPr lang="en-US" altLang="zh-CN" sz="2000" dirty="0"/>
              <a:t>URL</a:t>
            </a:r>
            <a:r>
              <a:rPr lang="zh-CN" altLang="en-US" sz="2000" dirty="0"/>
              <a:t>获取数据并进行加权计算分析。</a:t>
            </a:r>
            <a:endParaRPr lang="zh-CN" altLang="en-US" sz="2000" dirty="0"/>
          </a:p>
        </p:txBody>
      </p:sp>
      <p:sp>
        <p:nvSpPr>
          <p:cNvPr id="7"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29164"/>
            <a:ext cx="1980030"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健康度指标</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8" name="流程图: 决策 7"/>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9"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11005" y="1564537"/>
            <a:ext cx="2217097"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指标数据的获取</a:t>
            </a:r>
            <a:endParaRPr lang="zh-CN" altLang="zh-CN" sz="900" dirty="0">
              <a:solidFill>
                <a:srgbClr val="C8CBD1"/>
              </a:solidFill>
              <a:cs typeface="+mn-ea"/>
              <a:sym typeface="+mn-lt"/>
            </a:endParaRPr>
          </a:p>
        </p:txBody>
      </p:sp>
      <p:sp>
        <p:nvSpPr>
          <p:cNvPr id="20"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5162564"/>
            <a:ext cx="11187860" cy="1477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marL="342900" indent="-342900">
              <a:lnSpc>
                <a:spcPct val="120000"/>
              </a:lnSpc>
              <a:buFont typeface="Arial" panose="020B0604020202020204" pitchFamily="34" charset="0"/>
              <a:buChar char="•"/>
            </a:pPr>
            <a:r>
              <a:rPr kumimoji="0" lang="zh-CN" altLang="en-US" sz="2000" b="0" i="0" u="none" strike="noStrike" cap="none" normalizeH="0" baseline="0" dirty="0">
                <a:ln>
                  <a:noFill/>
                </a:ln>
                <a:solidFill>
                  <a:schemeClr val="tx1"/>
                </a:solidFill>
                <a:effectLst/>
                <a:latin typeface="+mn-ea"/>
              </a:rPr>
              <a:t>使用</a:t>
            </a:r>
            <a:r>
              <a:rPr kumimoji="0" lang="en-US" altLang="zh-CN" sz="2000" b="0" i="0" u="none" strike="noStrike" cap="none" normalizeH="0" baseline="0" dirty="0">
                <a:ln>
                  <a:noFill/>
                </a:ln>
                <a:solidFill>
                  <a:schemeClr val="tx1"/>
                </a:solidFill>
                <a:effectLst/>
                <a:latin typeface="+mn-ea"/>
              </a:rPr>
              <a:t>MySQL</a:t>
            </a:r>
            <a:r>
              <a:rPr kumimoji="0" lang="zh-CN" altLang="en-US" sz="2000" b="0" i="0" u="none" strike="noStrike" cap="none" normalizeH="0" baseline="0" dirty="0">
                <a:ln>
                  <a:noFill/>
                </a:ln>
                <a:solidFill>
                  <a:schemeClr val="tx1"/>
                </a:solidFill>
                <a:effectLst/>
                <a:latin typeface="+mn-ea"/>
              </a:rPr>
              <a:t>数据库来存储所有项目的健康度指标数据</a:t>
            </a:r>
            <a:endParaRPr kumimoji="0" lang="en-US" altLang="zh-CN" sz="2000" b="0" i="0" u="none" strike="noStrike" cap="none" normalizeH="0" baseline="0" dirty="0">
              <a:ln>
                <a:noFill/>
              </a:ln>
              <a:solidFill>
                <a:schemeClr val="tx1"/>
              </a:solidFill>
              <a:effectLst/>
              <a:latin typeface="+mn-ea"/>
            </a:endParaRPr>
          </a:p>
          <a:p>
            <a:pPr marL="342900" indent="-342900">
              <a:lnSpc>
                <a:spcPct val="120000"/>
              </a:lnSpc>
              <a:buFont typeface="Arial" panose="020B0604020202020204" pitchFamily="34" charset="0"/>
              <a:buChar char="•"/>
            </a:pPr>
            <a:r>
              <a:rPr kumimoji="0" lang="zh-CN" altLang="zh-CN" sz="2000" b="0" i="0" u="none" strike="noStrike" cap="none" normalizeH="0" baseline="0" dirty="0">
                <a:ln>
                  <a:noFill/>
                </a:ln>
                <a:solidFill>
                  <a:schemeClr val="tx1"/>
                </a:solidFill>
                <a:effectLst/>
                <a:latin typeface="+mn-ea"/>
              </a:rPr>
              <a:t>借助</a:t>
            </a:r>
            <a:r>
              <a:rPr kumimoji="0" lang="en-US" altLang="zh-CN" sz="2000" b="0" i="0" u="none" strike="noStrike" cap="none" normalizeH="0" baseline="0" dirty="0">
                <a:ln>
                  <a:noFill/>
                </a:ln>
                <a:solidFill>
                  <a:schemeClr val="tx1"/>
                </a:solidFill>
                <a:effectLst/>
                <a:latin typeface="+mn-ea"/>
              </a:rPr>
              <a:t>Pandas</a:t>
            </a:r>
            <a:r>
              <a:rPr kumimoji="0" lang="zh-CN" altLang="en-US" sz="2000" b="0" i="0" u="none" strike="noStrike" cap="none" normalizeH="0" baseline="0" dirty="0">
                <a:ln>
                  <a:noFill/>
                </a:ln>
                <a:solidFill>
                  <a:schemeClr val="tx1"/>
                </a:solidFill>
                <a:effectLst/>
                <a:latin typeface="+mn-ea"/>
              </a:rPr>
              <a:t>和</a:t>
            </a:r>
            <a:r>
              <a:rPr kumimoji="0" lang="en-US" altLang="zh-CN" sz="2000" b="0" i="0" u="none" strike="noStrike" cap="none" normalizeH="0" baseline="0" dirty="0" err="1">
                <a:ln>
                  <a:noFill/>
                </a:ln>
                <a:solidFill>
                  <a:schemeClr val="tx1"/>
                </a:solidFill>
                <a:effectLst/>
                <a:latin typeface="+mn-ea"/>
              </a:rPr>
              <a:t>Numpy</a:t>
            </a:r>
            <a:r>
              <a:rPr lang="zh-CN" altLang="en-US" sz="2000" dirty="0"/>
              <a:t>处理数据，并且对</a:t>
            </a:r>
            <a:r>
              <a:rPr kumimoji="0" lang="zh-CN" altLang="en-US" sz="2000" b="0" i="0" u="none" strike="noStrike" cap="none" normalizeH="0" baseline="0" dirty="0">
                <a:ln>
                  <a:noFill/>
                </a:ln>
                <a:solidFill>
                  <a:schemeClr val="tx1"/>
                </a:solidFill>
                <a:effectLst/>
                <a:latin typeface="+mn-ea"/>
              </a:rPr>
              <a:t>从</a:t>
            </a:r>
            <a:r>
              <a:rPr kumimoji="0" lang="en-US" altLang="zh-CN" sz="2000" b="0" i="0" u="none" strike="noStrike" cap="none" normalizeH="0" baseline="0" dirty="0" err="1">
                <a:ln>
                  <a:noFill/>
                </a:ln>
                <a:solidFill>
                  <a:schemeClr val="tx1"/>
                </a:solidFill>
                <a:effectLst/>
                <a:latin typeface="+mn-ea"/>
              </a:rPr>
              <a:t>OpenDigger</a:t>
            </a:r>
            <a:r>
              <a:rPr kumimoji="0" lang="zh-CN" altLang="en-US" sz="2000" b="0" i="0" u="none" strike="noStrike" cap="none" normalizeH="0" baseline="0" dirty="0">
                <a:ln>
                  <a:noFill/>
                </a:ln>
                <a:solidFill>
                  <a:schemeClr val="tx1"/>
                </a:solidFill>
                <a:effectLst/>
                <a:latin typeface="+mn-ea"/>
              </a:rPr>
              <a:t>等网站获取的指标数据进行最大值归一化，确保不同评分标准之间的统一性，避免数据本身量纲对于总分的影响。结合归一化后的得分与各个维度的权重，综合得出健康度总分。</a:t>
            </a:r>
            <a:endParaRPr kumimoji="0" lang="en-US" altLang="zh-CN" sz="2000" b="0" i="0" u="none" strike="noStrike" cap="none" normalizeH="0" baseline="0" dirty="0">
              <a:ln>
                <a:noFill/>
              </a:ln>
              <a:solidFill>
                <a:schemeClr val="tx1"/>
              </a:solidFill>
              <a:effectLst/>
              <a:latin typeface="+mn-ea"/>
            </a:endParaRPr>
          </a:p>
        </p:txBody>
      </p:sp>
      <p:sp>
        <p:nvSpPr>
          <p:cNvPr id="24"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11005" y="4712348"/>
            <a:ext cx="2217097"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指标数据的处理</a:t>
            </a:r>
            <a:endParaRPr lang="zh-CN" altLang="zh-CN" sz="900" dirty="0">
              <a:solidFill>
                <a:srgbClr val="C8CBD1"/>
              </a:solidFill>
              <a:cs typeface="+mn-ea"/>
              <a:sym typeface="+mn-lt"/>
            </a:endParaRPr>
          </a:p>
        </p:txBody>
      </p:sp>
    </p:spTree>
  </p:cSld>
  <p:clrMapOvr>
    <a:masterClrMapping/>
  </p:clrMapOvr>
  <p:transition spd="slow">
    <p:check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563736"/>
            <a:ext cx="3696754"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全球开源项目健康度概览地图</a:t>
            </a:r>
            <a:endParaRPr lang="zh-CN" altLang="zh-CN" sz="900" dirty="0">
              <a:solidFill>
                <a:srgbClr val="C8CBD1"/>
              </a:solidFill>
              <a:cs typeface="+mn-ea"/>
              <a:sym typeface="+mn-lt"/>
            </a:endParaRPr>
          </a:p>
        </p:txBody>
      </p:sp>
      <p:sp>
        <p:nvSpPr>
          <p:cNvPr id="10" name="文本框 9"/>
          <p:cNvSpPr txBox="1"/>
          <p:nvPr/>
        </p:nvSpPr>
        <p:spPr>
          <a:xfrm>
            <a:off x="300506" y="1943019"/>
            <a:ext cx="10684326" cy="1938020"/>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2000" b="1" dirty="0">
                <a:latin typeface="+mn-ea"/>
              </a:rPr>
              <a:t>项目</a:t>
            </a:r>
            <a:r>
              <a:rPr lang="en-US" altLang="zh-CN" sz="2000" b="1" dirty="0">
                <a:latin typeface="+mn-ea"/>
              </a:rPr>
              <a:t>location</a:t>
            </a:r>
            <a:r>
              <a:rPr lang="zh-CN" altLang="en-US" sz="2000" b="1" dirty="0">
                <a:latin typeface="+mn-ea"/>
              </a:rPr>
              <a:t>提取：</a:t>
            </a:r>
            <a:r>
              <a:rPr lang="zh-CN" altLang="en-US" sz="2000" dirty="0">
                <a:latin typeface="+mn-ea"/>
              </a:rPr>
              <a:t>结合</a:t>
            </a:r>
            <a:r>
              <a:rPr lang="en-US" altLang="zh-CN" sz="2000" dirty="0" err="1">
                <a:latin typeface="+mn-ea"/>
              </a:rPr>
              <a:t>OpenDigger</a:t>
            </a:r>
            <a:r>
              <a:rPr lang="zh-CN" altLang="en-US" sz="2000" dirty="0">
                <a:latin typeface="+mn-ea"/>
              </a:rPr>
              <a:t>中</a:t>
            </a:r>
            <a:r>
              <a:rPr lang="en-US" altLang="zh-CN" sz="2000" dirty="0">
                <a:latin typeface="+mn-ea"/>
              </a:rPr>
              <a:t>label</a:t>
            </a:r>
            <a:r>
              <a:rPr lang="zh-CN" altLang="en-US" sz="2000" dirty="0">
                <a:latin typeface="+mn-ea"/>
              </a:rPr>
              <a:t>标签数据下的</a:t>
            </a:r>
            <a:r>
              <a:rPr lang="en-US" altLang="zh-CN" sz="2000" dirty="0">
                <a:latin typeface="+mn-ea"/>
              </a:rPr>
              <a:t>regions</a:t>
            </a:r>
            <a:r>
              <a:rPr lang="zh-CN" altLang="en-US" sz="2000" dirty="0">
                <a:latin typeface="+mn-ea"/>
              </a:rPr>
              <a:t>数据和</a:t>
            </a:r>
            <a:r>
              <a:rPr lang="en-US" altLang="zh-CN" sz="2000" dirty="0">
                <a:latin typeface="+mn-ea"/>
              </a:rPr>
              <a:t>GitHub</a:t>
            </a:r>
            <a:r>
              <a:rPr lang="zh-CN" altLang="en-US" sz="2000" dirty="0">
                <a:latin typeface="+mn-ea"/>
              </a:rPr>
              <a:t>的</a:t>
            </a:r>
            <a:r>
              <a:rPr lang="en-US" altLang="zh-CN" sz="2000" dirty="0">
                <a:latin typeface="+mn-ea"/>
              </a:rPr>
              <a:t>API</a:t>
            </a:r>
            <a:r>
              <a:rPr lang="zh-CN" altLang="en-US" sz="2000" dirty="0">
                <a:latin typeface="+mn-ea"/>
              </a:rPr>
              <a:t>去获取项目开发者以及高贡献度开发者的</a:t>
            </a:r>
            <a:r>
              <a:rPr lang="en-US" altLang="zh-CN" sz="2000" dirty="0">
                <a:latin typeface="+mn-ea"/>
              </a:rPr>
              <a:t>location</a:t>
            </a:r>
            <a:r>
              <a:rPr lang="zh-CN" altLang="en-US" sz="2000" dirty="0">
                <a:latin typeface="+mn-ea"/>
              </a:rPr>
              <a:t>数据，并在地图上进行可视化展示。</a:t>
            </a:r>
            <a:endParaRPr lang="zh-CN" altLang="en-US" sz="2000" dirty="0">
              <a:latin typeface="+mn-ea"/>
            </a:endParaRPr>
          </a:p>
          <a:p>
            <a:pPr marL="285750" indent="-285750">
              <a:lnSpc>
                <a:spcPct val="120000"/>
              </a:lnSpc>
              <a:buFont typeface="Arial" panose="020B0604020202020204" pitchFamily="34" charset="0"/>
              <a:buChar char="•"/>
            </a:pPr>
            <a:r>
              <a:rPr lang="zh-CN" altLang="en-US" sz="2000" b="1" dirty="0">
                <a:latin typeface="+mn-ea"/>
              </a:rPr>
              <a:t>分布点图</a:t>
            </a:r>
            <a:r>
              <a:rPr lang="en-US" altLang="zh-CN" sz="2000" b="1" dirty="0">
                <a:latin typeface="+mn-ea"/>
              </a:rPr>
              <a:t>&amp;</a:t>
            </a:r>
            <a:r>
              <a:rPr lang="zh-CN" altLang="en-US" sz="2000" b="1" dirty="0">
                <a:latin typeface="+mn-ea"/>
              </a:rPr>
              <a:t>密度阶梯图</a:t>
            </a:r>
            <a:r>
              <a:rPr lang="zh-CN" altLang="en-US" sz="2000" dirty="0">
                <a:latin typeface="+mn-ea"/>
              </a:rPr>
              <a:t>：使用地图可视化工具</a:t>
            </a:r>
            <a:r>
              <a:rPr lang="en-US" altLang="zh-CN" sz="2000" dirty="0">
                <a:latin typeface="+mn-ea"/>
              </a:rPr>
              <a:t>Echarts.js</a:t>
            </a:r>
            <a:r>
              <a:rPr lang="zh-CN" altLang="en-US" sz="2000" dirty="0">
                <a:latin typeface="+mn-ea"/>
              </a:rPr>
              <a:t>来生成分布图</a:t>
            </a:r>
            <a:r>
              <a:rPr lang="en-US" altLang="zh-CN" sz="2000" dirty="0">
                <a:latin typeface="+mn-ea"/>
              </a:rPr>
              <a:t>,</a:t>
            </a:r>
            <a:r>
              <a:rPr lang="zh-CN" altLang="en-US" sz="2000" dirty="0">
                <a:latin typeface="+mn-ea"/>
              </a:rPr>
              <a:t>再集成到</a:t>
            </a:r>
            <a:r>
              <a:rPr lang="en-US" altLang="zh-CN" sz="2000" dirty="0">
                <a:latin typeface="+mn-ea"/>
              </a:rPr>
              <a:t>DataEase</a:t>
            </a:r>
            <a:r>
              <a:rPr lang="zh-CN" altLang="en-US" sz="2000" dirty="0">
                <a:latin typeface="+mn-ea"/>
              </a:rPr>
              <a:t>中。</a:t>
            </a:r>
            <a:endParaRPr lang="en-US" altLang="zh-CN" sz="2000" dirty="0">
              <a:latin typeface="+mn-ea"/>
            </a:endParaRPr>
          </a:p>
          <a:p>
            <a:pPr marL="285750" indent="-285750">
              <a:lnSpc>
                <a:spcPct val="120000"/>
              </a:lnSpc>
              <a:buFont typeface="Arial" panose="020B0604020202020204" pitchFamily="34" charset="0"/>
              <a:buChar char="•"/>
            </a:pPr>
            <a:r>
              <a:rPr lang="zh-CN" altLang="en-US" sz="2000" b="1" dirty="0">
                <a:latin typeface="+mn-ea"/>
              </a:rPr>
              <a:t>悬浮框交互：</a:t>
            </a:r>
            <a:r>
              <a:rPr lang="zh-CN" altLang="en-US" sz="2000" dirty="0">
                <a:latin typeface="+mn-ea"/>
              </a:rPr>
              <a:t>利用</a:t>
            </a:r>
            <a:r>
              <a:rPr lang="en-US" altLang="zh-CN" sz="2000" dirty="0">
                <a:latin typeface="+mn-ea"/>
              </a:rPr>
              <a:t>Echarts.js</a:t>
            </a:r>
            <a:r>
              <a:rPr lang="zh-CN" altLang="en-US" sz="2000" dirty="0">
                <a:latin typeface="+mn-ea"/>
              </a:rPr>
              <a:t>等工具来实现悬浮框显示效果，显示简单的项目名称以及项目主要研究方向与领域等基础信息，提供用户交互体验。</a:t>
            </a:r>
            <a:endParaRPr lang="zh-CN" altLang="en-US" sz="2000" dirty="0">
              <a:latin typeface="+mn-ea"/>
            </a:endParaRPr>
          </a:p>
        </p:txBody>
      </p:sp>
      <p:sp>
        <p:nvSpPr>
          <p:cNvPr id="14"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3998209"/>
            <a:ext cx="203574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健康度排名</a:t>
            </a:r>
            <a:endParaRPr lang="zh-CN" altLang="zh-CN" sz="900" dirty="0">
              <a:solidFill>
                <a:srgbClr val="C8CBD1"/>
              </a:solidFill>
              <a:cs typeface="+mn-ea"/>
              <a:sym typeface="+mn-lt"/>
            </a:endParaRPr>
          </a:p>
        </p:txBody>
      </p:sp>
      <p:sp>
        <p:nvSpPr>
          <p:cNvPr id="15" name="文本框 14"/>
          <p:cNvSpPr txBox="1"/>
          <p:nvPr/>
        </p:nvSpPr>
        <p:spPr>
          <a:xfrm>
            <a:off x="300506" y="4366702"/>
            <a:ext cx="11209504" cy="2100062"/>
          </a:xfrm>
          <a:prstGeom prst="rect">
            <a:avLst/>
          </a:prstGeom>
          <a:noFill/>
        </p:spPr>
        <p:txBody>
          <a:bodyPr wrap="square">
            <a:spAutoFit/>
          </a:bodyPr>
          <a:lstStyle/>
          <a:p>
            <a:pPr marL="285750" indent="-285750">
              <a:lnSpc>
                <a:spcPct val="110000"/>
              </a:lnSpc>
              <a:buFont typeface="Arial" panose="020B0604020202020204" pitchFamily="34" charset="0"/>
              <a:buChar char="•"/>
            </a:pPr>
            <a:r>
              <a:rPr lang="zh-CN" altLang="en-US" sz="2000" b="1" dirty="0">
                <a:latin typeface="+mn-ea"/>
              </a:rPr>
              <a:t>健康度排名列表</a:t>
            </a:r>
            <a:r>
              <a:rPr lang="zh-CN" altLang="en-US" sz="2000" dirty="0">
                <a:latin typeface="+mn-ea"/>
              </a:rPr>
              <a:t>：将</a:t>
            </a:r>
            <a:r>
              <a:rPr lang="en-US" altLang="zh-CN" sz="2000" dirty="0">
                <a:latin typeface="+mn-ea"/>
              </a:rPr>
              <a:t>MySQL</a:t>
            </a:r>
            <a:r>
              <a:rPr lang="zh-CN" altLang="en-US" sz="2000" dirty="0">
                <a:latin typeface="+mn-ea"/>
              </a:rPr>
              <a:t>连接到</a:t>
            </a:r>
            <a:r>
              <a:rPr lang="en-US" altLang="zh-CN" sz="2000" dirty="0">
                <a:latin typeface="+mn-ea"/>
              </a:rPr>
              <a:t>DataEase</a:t>
            </a:r>
            <a:r>
              <a:rPr lang="zh-CN" altLang="en-US" sz="2000" dirty="0">
                <a:latin typeface="+mn-ea"/>
              </a:rPr>
              <a:t>，使用</a:t>
            </a:r>
            <a:r>
              <a:rPr lang="en-US" altLang="zh-CN" sz="2000" dirty="0">
                <a:latin typeface="+mn-ea"/>
              </a:rPr>
              <a:t>DataEase</a:t>
            </a:r>
            <a:r>
              <a:rPr lang="zh-CN" altLang="en-US" sz="2000" dirty="0">
                <a:latin typeface="+mn-ea"/>
              </a:rPr>
              <a:t>中的表格组件展示全球及中国项目的健康度排名，并通过排序功能显示得分靠前的项目。每个项目的行包含以下信息：项目名称、地区、总健康度得分。</a:t>
            </a:r>
            <a:endParaRPr lang="en-US" altLang="zh-CN" sz="2000" dirty="0">
              <a:latin typeface="+mn-ea"/>
            </a:endParaRPr>
          </a:p>
          <a:p>
            <a:pPr marL="285750" indent="-285750">
              <a:lnSpc>
                <a:spcPct val="110000"/>
              </a:lnSpc>
              <a:buFont typeface="Arial" panose="020B0604020202020204" pitchFamily="34" charset="0"/>
              <a:buChar char="•"/>
            </a:pPr>
            <a:r>
              <a:rPr lang="zh-CN" altLang="en-US" sz="2000" b="1" dirty="0">
                <a:latin typeface="+mn-ea"/>
              </a:rPr>
              <a:t>详细报告页面</a:t>
            </a:r>
            <a:r>
              <a:rPr lang="zh-CN" altLang="en-US" sz="2000" dirty="0">
                <a:latin typeface="+mn-ea"/>
              </a:rPr>
              <a:t>：在项目名称列中加入超链接，点击后跳转至详细健康度分析页面。使用折线图展示该项目各项指标评分如活跃度、代码质量六个月内的时序变化，使用玫瑰环形图展示本月各指标评分与指标权重，使用指标卡展示若干具体数据如仓库</a:t>
            </a:r>
            <a:r>
              <a:rPr lang="en-US" altLang="zh-CN" sz="2000" dirty="0">
                <a:latin typeface="+mn-ea"/>
              </a:rPr>
              <a:t>stars</a:t>
            </a:r>
            <a:r>
              <a:rPr lang="zh-CN" altLang="en-US" sz="2000" dirty="0">
                <a:latin typeface="+mn-ea"/>
              </a:rPr>
              <a:t>数量。</a:t>
            </a:r>
            <a:endParaRPr lang="en-US" altLang="zh-CN" sz="2000" dirty="0">
              <a:latin typeface="+mn-ea"/>
            </a:endParaRPr>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17033"/>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3"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19659" y="934101"/>
            <a:ext cx="3057247"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健康度相关可视化</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7" name="流程图: 决策 6"/>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8"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967719"/>
            <a:ext cx="2856666"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3.</a:t>
            </a:r>
            <a:r>
              <a:rPr lang="zh-CN" altLang="en-US" sz="2000" b="1" dirty="0">
                <a:solidFill>
                  <a:srgbClr val="F6F9FF"/>
                </a:solidFill>
                <a:latin typeface="+mn-ea"/>
                <a:cs typeface="+mn-ea"/>
                <a:sym typeface="+mn-lt"/>
              </a:rPr>
              <a:t>健康风险项目预警表</a:t>
            </a:r>
            <a:endParaRPr lang="zh-CN" altLang="zh-CN" sz="900" dirty="0">
              <a:solidFill>
                <a:srgbClr val="C8CBD1"/>
              </a:solidFill>
              <a:cs typeface="+mn-ea"/>
              <a:sym typeface="+mn-lt"/>
            </a:endParaRPr>
          </a:p>
        </p:txBody>
      </p:sp>
      <p:sp>
        <p:nvSpPr>
          <p:cNvPr id="9" name="文本框 8"/>
          <p:cNvSpPr txBox="1"/>
          <p:nvPr/>
        </p:nvSpPr>
        <p:spPr>
          <a:xfrm>
            <a:off x="300506" y="2350657"/>
            <a:ext cx="11186644" cy="3538220"/>
          </a:xfrm>
          <a:prstGeom prst="rect">
            <a:avLst/>
          </a:prstGeom>
          <a:noFill/>
        </p:spPr>
        <p:txBody>
          <a:bodyPr wrap="square">
            <a:spAutoFit/>
          </a:bodyPr>
          <a:lstStyle/>
          <a:p>
            <a:pPr marL="285750" indent="-285750">
              <a:lnSpc>
                <a:spcPct val="140000"/>
              </a:lnSpc>
              <a:buFont typeface="Arial" panose="020B0604020202020204" pitchFamily="34" charset="0"/>
              <a:buChar char="•"/>
            </a:pPr>
            <a:r>
              <a:rPr lang="zh-CN" altLang="en-US" sz="2000" b="1" dirty="0">
                <a:latin typeface="+mn-ea"/>
              </a:rPr>
              <a:t>风险项目的筛选</a:t>
            </a:r>
            <a:r>
              <a:rPr lang="zh-CN" altLang="en-US" sz="2000" dirty="0">
                <a:latin typeface="+mn-ea"/>
              </a:rPr>
              <a:t>：使用</a:t>
            </a:r>
            <a:r>
              <a:rPr lang="en-US" altLang="zh-CN" sz="2000" dirty="0">
                <a:latin typeface="+mn-ea"/>
              </a:rPr>
              <a:t>Python</a:t>
            </a:r>
            <a:r>
              <a:rPr lang="zh-CN" altLang="en-US" sz="2000" dirty="0">
                <a:latin typeface="+mn-ea"/>
              </a:rPr>
              <a:t>中的</a:t>
            </a:r>
            <a:r>
              <a:rPr lang="en-US" altLang="zh-CN" sz="2000" dirty="0">
                <a:latin typeface="+mn-ea"/>
              </a:rPr>
              <a:t>Pandas</a:t>
            </a:r>
            <a:r>
              <a:rPr lang="zh-CN" altLang="en-US" sz="2000" dirty="0">
                <a:latin typeface="+mn-ea"/>
              </a:rPr>
              <a:t>和</a:t>
            </a:r>
            <a:r>
              <a:rPr lang="en-US" altLang="zh-CN" sz="2000" dirty="0" err="1">
                <a:latin typeface="+mn-ea"/>
              </a:rPr>
              <a:t>Numpy</a:t>
            </a:r>
            <a:r>
              <a:rPr lang="zh-CN" altLang="en-US" sz="2000" dirty="0">
                <a:latin typeface="+mn-ea"/>
              </a:rPr>
              <a:t>来处理数据。根据项目近</a:t>
            </a:r>
            <a:r>
              <a:rPr lang="en-US" altLang="zh-CN" sz="2000" dirty="0">
                <a:latin typeface="+mn-ea"/>
              </a:rPr>
              <a:t>3</a:t>
            </a:r>
            <a:r>
              <a:rPr lang="zh-CN" altLang="en-US" sz="2000" dirty="0">
                <a:latin typeface="+mn-ea"/>
              </a:rPr>
              <a:t>个月内的历史健康度数据，从</a:t>
            </a:r>
            <a:r>
              <a:rPr lang="zh-CN" altLang="en-US" sz="2000" dirty="0">
                <a:effectLst/>
                <a:latin typeface="+mn-ea"/>
                <a:sym typeface="+mn-ea"/>
              </a:rPr>
              <a:t>健康度、项目活跃度、代码质量三个维度，</a:t>
            </a:r>
            <a:r>
              <a:rPr lang="zh-CN" altLang="en-US" sz="2000" dirty="0">
                <a:latin typeface="+mn-ea"/>
              </a:rPr>
              <a:t>使用时间序列来分析项目各个维度上的趋势，并根据设定的阈值，筛选出各个维度上评分大幅下降的项目，标记为“风险项目”。</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风险项目列表</a:t>
            </a:r>
            <a:r>
              <a:rPr lang="zh-CN" altLang="en-US" sz="2000" dirty="0">
                <a:latin typeface="+mn-ea"/>
              </a:rPr>
              <a:t>：使用</a:t>
            </a:r>
            <a:r>
              <a:rPr lang="en-US" altLang="zh-CN" sz="2000" dirty="0">
                <a:latin typeface="+mn-ea"/>
              </a:rPr>
              <a:t>DataEase</a:t>
            </a:r>
            <a:r>
              <a:rPr lang="zh-CN" altLang="en-US" sz="2000" dirty="0">
                <a:latin typeface="+mn-ea"/>
              </a:rPr>
              <a:t>中表格组件呈现当前中国和世界的风险项目，以及按项目活跃度和代码质量两个维度评判的风险项目。所有项目按照健康度降序排列，提供项目名称、对应指标评分以及项目的</a:t>
            </a:r>
            <a:r>
              <a:rPr lang="en-US" altLang="zh-CN" sz="2000" dirty="0">
                <a:latin typeface="+mn-ea"/>
              </a:rPr>
              <a:t>location</a:t>
            </a:r>
            <a:r>
              <a:rPr lang="zh-CN" altLang="en-US" sz="2000" dirty="0">
                <a:latin typeface="+mn-ea"/>
              </a:rPr>
              <a:t>数据。</a:t>
            </a:r>
            <a:endParaRPr lang="zh-CN" altLang="en-US" sz="2000" dirty="0">
              <a:latin typeface="+mn-ea"/>
            </a:endParaRPr>
          </a:p>
          <a:p>
            <a:pPr marL="285750" indent="-285750">
              <a:lnSpc>
                <a:spcPct val="140000"/>
              </a:lnSpc>
              <a:buFont typeface="Arial" panose="020B0604020202020204" pitchFamily="34" charset="0"/>
              <a:buChar char="•"/>
            </a:pPr>
            <a:r>
              <a:rPr lang="zh-CN" altLang="en-US" sz="2000" b="1" dirty="0">
                <a:latin typeface="+mn-ea"/>
              </a:rPr>
              <a:t>风险指标的趋势分析</a:t>
            </a:r>
            <a:r>
              <a:rPr lang="zh-CN" altLang="en-US" sz="2000" dirty="0">
                <a:latin typeface="+mn-ea"/>
              </a:rPr>
              <a:t>：通过鼠标悬浮的悬浮框，使用折线图展示当前该健康度风险指标的情况和六个月内的变化趋势。</a:t>
            </a:r>
            <a:endParaRPr lang="zh-CN" altLang="en-US" sz="2000" dirty="0">
              <a:latin typeface="+mn-ea"/>
            </a:endParaRPr>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8" name="TextBox 4"/>
          <p:cNvSpPr txBox="1"/>
          <p:nvPr/>
        </p:nvSpPr>
        <p:spPr>
          <a:xfrm>
            <a:off x="0" y="5"/>
            <a:ext cx="604867" cy="13324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200000"/>
              </a:lnSpc>
            </a:pPr>
            <a:r>
              <a:rPr lang="zh-CN" altLang="en-US" sz="135">
                <a:solidFill>
                  <a:schemeClr val="tx1">
                    <a:alpha val="0"/>
                  </a:schemeClr>
                </a:solidFill>
                <a:latin typeface="微软雅黑" panose="020B0503020204020204" pitchFamily="34" charset="-122"/>
                <a:ea typeface="微软雅黑" panose="020B0503020204020204" pitchFamily="34" charset="-122"/>
              </a:rPr>
              <a:t>行业</a:t>
            </a:r>
            <a:r>
              <a:rPr lang="en-US" altLang="zh-CN" sz="135">
                <a:solidFill>
                  <a:schemeClr val="tx1">
                    <a:alpha val="0"/>
                  </a:schemeClr>
                </a:solidFill>
                <a:latin typeface="微软雅黑" panose="020B0503020204020204" pitchFamily="34" charset="-122"/>
                <a:ea typeface="微软雅黑" panose="020B0503020204020204" pitchFamily="34" charset="-122"/>
              </a:rPr>
              <a:t>PPT</a:t>
            </a:r>
            <a:r>
              <a:rPr lang="zh-CN" altLang="en-US" sz="135">
                <a:solidFill>
                  <a:schemeClr val="tx1">
                    <a:alpha val="0"/>
                  </a:schemeClr>
                </a:solidFill>
                <a:latin typeface="微软雅黑" panose="020B0503020204020204" pitchFamily="34" charset="-122"/>
                <a:ea typeface="微软雅黑" panose="020B0503020204020204" pitchFamily="34" charset="-122"/>
              </a:rPr>
              <a:t>模板</a:t>
            </a:r>
            <a:r>
              <a:rPr lang="en-US" altLang="zh-CN" sz="135">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35">
              <a:solidFill>
                <a:schemeClr val="tx1">
                  <a:alpha val="0"/>
                </a:schemeClr>
              </a:solidFill>
              <a:latin typeface="微软雅黑" panose="020B0503020204020204" pitchFamily="34" charset="-122"/>
              <a:ea typeface="微软雅黑" panose="020B0503020204020204" pitchFamily="34" charset="-122"/>
            </a:endParaRPr>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7"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563736"/>
            <a:ext cx="3387733"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1.</a:t>
            </a:r>
            <a:r>
              <a:rPr lang="zh-CN" altLang="en-US" sz="2000" b="1" dirty="0">
                <a:solidFill>
                  <a:srgbClr val="F6F9FF"/>
                </a:solidFill>
                <a:latin typeface="+mn-ea"/>
                <a:cs typeface="+mn-ea"/>
                <a:sym typeface="+mn-lt"/>
              </a:rPr>
              <a:t>技术关键词的获取与统计</a:t>
            </a:r>
            <a:endParaRPr lang="zh-CN" altLang="zh-CN" sz="900" dirty="0">
              <a:solidFill>
                <a:srgbClr val="C8CBD1"/>
              </a:solidFill>
              <a:cs typeface="+mn-ea"/>
              <a:sym typeface="+mn-lt"/>
            </a:endParaRPr>
          </a:p>
        </p:txBody>
      </p:sp>
      <p:sp>
        <p:nvSpPr>
          <p:cNvPr id="9" name="TextBox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730710" y="934407"/>
            <a:ext cx="2339102" cy="523220"/>
          </a:xfrm>
          <a:prstGeom prst="rect">
            <a:avLst/>
          </a:prstGeom>
          <a:noFill/>
        </p:spPr>
        <p:txBody>
          <a:bodyPr wrap="none" rtlCol="0">
            <a:spAutoFit/>
          </a:bodyPr>
          <a:lstStyle/>
          <a:p>
            <a:pPr algn="ctr"/>
            <a:r>
              <a:rPr lang="zh-CN" altLang="en-US" sz="2800" b="1" dirty="0">
                <a:gradFill flip="none" rotWithShape="1">
                  <a:gsLst>
                    <a:gs pos="0">
                      <a:srgbClr val="719AF0"/>
                    </a:gs>
                    <a:gs pos="100000">
                      <a:srgbClr val="47FFF3"/>
                    </a:gs>
                  </a:gsLst>
                  <a:lin ang="0" scaled="1"/>
                </a:gradFill>
                <a:cs typeface="+mn-ea"/>
                <a:sym typeface="+mn-lt"/>
              </a:rPr>
              <a:t>技术热点词云</a:t>
            </a:r>
            <a:endParaRPr lang="zh-CN" altLang="en-US" sz="2800" b="1" dirty="0">
              <a:gradFill flip="none" rotWithShape="1">
                <a:gsLst>
                  <a:gs pos="0">
                    <a:srgbClr val="719AF0"/>
                  </a:gs>
                  <a:gs pos="100000">
                    <a:srgbClr val="47FFF3"/>
                  </a:gs>
                </a:gsLst>
                <a:lin ang="0" scaled="1"/>
              </a:gradFill>
              <a:cs typeface="+mn-ea"/>
              <a:sym typeface="+mn-lt"/>
            </a:endParaRPr>
          </a:p>
        </p:txBody>
      </p:sp>
      <p:sp>
        <p:nvSpPr>
          <p:cNvPr id="10" name="流程图: 决策 9"/>
          <p:cNvSpPr/>
          <p:nvPr/>
        </p:nvSpPr>
        <p:spPr>
          <a:xfrm>
            <a:off x="302122" y="969123"/>
            <a:ext cx="417537" cy="443301"/>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solidFill>
                <a:srgbClr val="FFFFFF"/>
              </a:solidFill>
              <a:latin typeface="微软雅黑" panose="020B0503020204020204" pitchFamily="34" charset="-122"/>
              <a:ea typeface="微软雅黑" panose="020B0503020204020204" pitchFamily="34" charset="-122"/>
              <a:cs typeface="+mn-ea"/>
            </a:endParaRPr>
          </a:p>
        </p:txBody>
      </p:sp>
      <p:sp>
        <p:nvSpPr>
          <p:cNvPr id="13" name="文本框 12"/>
          <p:cNvSpPr txBox="1"/>
          <p:nvPr/>
        </p:nvSpPr>
        <p:spPr>
          <a:xfrm>
            <a:off x="482592" y="2117140"/>
            <a:ext cx="10906760" cy="1198880"/>
          </a:xfrm>
          <a:prstGeom prst="rect">
            <a:avLst/>
          </a:prstGeom>
          <a:noFill/>
        </p:spPr>
        <p:txBody>
          <a:bodyPr wrap="square">
            <a:spAutoFit/>
          </a:bodyPr>
          <a:lstStyle/>
          <a:p>
            <a:pPr marL="285750" indent="-285750">
              <a:lnSpc>
                <a:spcPct val="120000"/>
              </a:lnSpc>
              <a:buFont typeface="Arial" panose="020B0604020202020204" pitchFamily="34" charset="0"/>
              <a:buChar char="•"/>
            </a:pPr>
            <a:r>
              <a:rPr lang="zh-CN" altLang="en-US" sz="2000" dirty="0">
                <a:latin typeface="+mn-ea"/>
              </a:rPr>
              <a:t>使用</a:t>
            </a:r>
            <a:r>
              <a:rPr lang="en-US" altLang="zh-CN" sz="2000" dirty="0" err="1">
                <a:latin typeface="+mn-ea"/>
              </a:rPr>
              <a:t>OpenDigger</a:t>
            </a:r>
            <a:r>
              <a:rPr lang="zh-CN" altLang="en-US" sz="2000" dirty="0">
                <a:latin typeface="+mn-ea"/>
              </a:rPr>
              <a:t> </a:t>
            </a:r>
            <a:r>
              <a:rPr lang="en-US" altLang="zh-CN" sz="2000" dirty="0">
                <a:latin typeface="+mn-ea"/>
              </a:rPr>
              <a:t>label</a:t>
            </a:r>
            <a:r>
              <a:rPr lang="zh-CN" altLang="en-US" sz="2000" dirty="0">
                <a:latin typeface="+mn-ea"/>
              </a:rPr>
              <a:t>标签中的</a:t>
            </a:r>
            <a:r>
              <a:rPr lang="en-US" altLang="zh-CN" sz="2000" dirty="0">
                <a:latin typeface="+mn-ea"/>
              </a:rPr>
              <a:t>technology</a:t>
            </a:r>
            <a:r>
              <a:rPr lang="zh-CN" altLang="en-US" sz="2000" dirty="0">
                <a:latin typeface="+mn-ea"/>
              </a:rPr>
              <a:t>指标数据，并通过</a:t>
            </a:r>
            <a:r>
              <a:rPr lang="en-US" altLang="zh-CN" sz="2000" dirty="0">
                <a:latin typeface="+mn-ea"/>
              </a:rPr>
              <a:t>GitHub API</a:t>
            </a:r>
            <a:r>
              <a:rPr lang="zh-CN" altLang="en-US" sz="2000" dirty="0">
                <a:latin typeface="+mn-ea"/>
              </a:rPr>
              <a:t>与</a:t>
            </a:r>
            <a:r>
              <a:rPr lang="en-US" altLang="zh-CN" sz="2000" dirty="0" err="1">
                <a:latin typeface="+mn-ea"/>
              </a:rPr>
              <a:t>Python+Flask</a:t>
            </a:r>
            <a:r>
              <a:rPr lang="zh-CN" altLang="en-US" sz="2000" dirty="0">
                <a:latin typeface="+mn-ea"/>
              </a:rPr>
              <a:t>实时提取</a:t>
            </a:r>
            <a:r>
              <a:rPr lang="zh-CN" altLang="en-US" sz="2000" dirty="0">
                <a:effectLst/>
                <a:latin typeface="+mn-ea"/>
                <a:sym typeface="+mn-ea"/>
              </a:rPr>
              <a:t>各项目</a:t>
            </a:r>
            <a:r>
              <a:rPr lang="en-US" altLang="zh-CN" sz="2000" dirty="0">
                <a:effectLst/>
                <a:latin typeface="+mn-ea"/>
                <a:sym typeface="+mn-ea"/>
              </a:rPr>
              <a:t>README</a:t>
            </a:r>
            <a:r>
              <a:rPr lang="zh-CN" altLang="en-US" sz="2000" dirty="0">
                <a:effectLst/>
                <a:latin typeface="+mn-ea"/>
                <a:sym typeface="+mn-ea"/>
              </a:rPr>
              <a:t>文件中涉及到的</a:t>
            </a:r>
            <a:r>
              <a:rPr lang="zh-CN" altLang="en-US" sz="2000" dirty="0">
                <a:latin typeface="+mn-ea"/>
                <a:sym typeface="+mn-ea"/>
              </a:rPr>
              <a:t>主要技术</a:t>
            </a:r>
            <a:r>
              <a:rPr lang="en-US" altLang="zh-CN" sz="2000" dirty="0">
                <a:latin typeface="+mn-ea"/>
                <a:sym typeface="+mn-ea"/>
              </a:rPr>
              <a:t>.</a:t>
            </a:r>
            <a:r>
              <a:rPr lang="zh-CN" altLang="en-US" sz="2000" dirty="0">
                <a:latin typeface="+mn-ea"/>
              </a:rPr>
              <a:t>进行数据清洗后，结合</a:t>
            </a:r>
            <a:r>
              <a:rPr lang="en-US" altLang="zh-CN" sz="2000" dirty="0">
                <a:latin typeface="+mn-ea"/>
                <a:sym typeface="+mn-ea"/>
              </a:rPr>
              <a:t>NLP</a:t>
            </a:r>
            <a:r>
              <a:rPr lang="zh-CN" altLang="en-US" sz="2000" dirty="0">
                <a:latin typeface="+mn-ea"/>
                <a:sym typeface="+mn-ea"/>
              </a:rPr>
              <a:t>筛选与分析，以词频统计的方式总结出排名靠前的热点技术。</a:t>
            </a:r>
            <a:endParaRPr lang="zh-CN" altLang="en-US" sz="2000" dirty="0">
              <a:latin typeface="+mn-ea"/>
            </a:endParaRPr>
          </a:p>
        </p:txBody>
      </p:sp>
      <p:sp>
        <p:nvSpPr>
          <p:cNvPr id="3" name="0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3849896"/>
            <a:ext cx="2236545" cy="33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lnSpc>
                <a:spcPct val="120000"/>
              </a:lnSpc>
            </a:pPr>
            <a:r>
              <a:rPr lang="en-US" altLang="zh-CN" sz="2000" b="1" dirty="0">
                <a:solidFill>
                  <a:srgbClr val="F6F9FF"/>
                </a:solidFill>
                <a:latin typeface="+mn-ea"/>
                <a:cs typeface="+mn-ea"/>
                <a:sym typeface="+mn-lt"/>
              </a:rPr>
              <a:t>2.</a:t>
            </a:r>
            <a:r>
              <a:rPr lang="zh-CN" altLang="en-US" sz="2000" b="1" dirty="0">
                <a:solidFill>
                  <a:srgbClr val="F6F9FF"/>
                </a:solidFill>
                <a:latin typeface="+mn-ea"/>
                <a:cs typeface="+mn-ea"/>
                <a:sym typeface="+mn-lt"/>
              </a:rPr>
              <a:t>词云功能的呈现</a:t>
            </a:r>
            <a:endParaRPr lang="en-US" altLang="zh-CN" sz="2000" b="1" dirty="0">
              <a:solidFill>
                <a:srgbClr val="F6F9FF"/>
              </a:solidFill>
              <a:latin typeface="+mn-ea"/>
              <a:cs typeface="+mn-ea"/>
              <a:sym typeface="+mn-lt"/>
            </a:endParaRPr>
          </a:p>
        </p:txBody>
      </p:sp>
      <p:sp>
        <p:nvSpPr>
          <p:cNvPr id="11" name="文本框 10"/>
          <p:cNvSpPr txBox="1"/>
          <p:nvPr/>
        </p:nvSpPr>
        <p:spPr>
          <a:xfrm>
            <a:off x="482592" y="4395961"/>
            <a:ext cx="10766934" cy="1198880"/>
          </a:xfrm>
          <a:prstGeom prst="rect">
            <a:avLst/>
          </a:prstGeom>
          <a:noFill/>
        </p:spPr>
        <p:txBody>
          <a:bodyPr wrap="square">
            <a:spAutoFit/>
          </a:bodyPr>
          <a:lstStyle/>
          <a:p>
            <a:pPr marL="342900" indent="-342900">
              <a:lnSpc>
                <a:spcPct val="120000"/>
              </a:lnSpc>
              <a:buFont typeface="Arial" panose="020B0604020202020204" pitchFamily="34" charset="0"/>
              <a:buChar char="•"/>
            </a:pPr>
            <a:r>
              <a:rPr lang="zh-CN" altLang="en-US" sz="2000" dirty="0">
                <a:latin typeface="+mn-ea"/>
                <a:cs typeface="+mn-ea"/>
                <a:sym typeface="+mn-lt"/>
              </a:rPr>
              <a:t>使用</a:t>
            </a:r>
            <a:r>
              <a:rPr lang="en-US" altLang="zh-CN" sz="2000" dirty="0">
                <a:latin typeface="+mn-ea"/>
                <a:cs typeface="+mn-ea"/>
                <a:sym typeface="+mn-lt"/>
              </a:rPr>
              <a:t>Echarts.js</a:t>
            </a:r>
            <a:r>
              <a:rPr lang="zh-CN" altLang="en-US" sz="2000" dirty="0">
                <a:latin typeface="+mn-ea"/>
                <a:cs typeface="+mn-ea"/>
                <a:sym typeface="+mn-lt"/>
              </a:rPr>
              <a:t>生成</a:t>
            </a:r>
            <a:r>
              <a:rPr lang="en-US" altLang="zh-CN" sz="2000" dirty="0">
                <a:latin typeface="+mn-ea"/>
                <a:cs typeface="+mn-ea"/>
                <a:sym typeface="+mn-lt"/>
              </a:rPr>
              <a:t>GitHub</a:t>
            </a:r>
            <a:r>
              <a:rPr lang="zh-CN" altLang="en-US" sz="2000" dirty="0">
                <a:latin typeface="+mn-ea"/>
                <a:cs typeface="+mn-ea"/>
                <a:sym typeface="+mn-lt"/>
              </a:rPr>
              <a:t>标志形状的词云，并集成进</a:t>
            </a:r>
            <a:r>
              <a:rPr lang="en-US" altLang="zh-CN" sz="2000" dirty="0">
                <a:latin typeface="+mn-ea"/>
                <a:cs typeface="+mn-ea"/>
                <a:sym typeface="+mn-lt"/>
              </a:rPr>
              <a:t>DataEase</a:t>
            </a:r>
            <a:r>
              <a:rPr lang="zh-CN" altLang="en-US" sz="2000" dirty="0">
                <a:latin typeface="+mn-ea"/>
                <a:cs typeface="+mn-ea"/>
                <a:sym typeface="+mn-lt"/>
              </a:rPr>
              <a:t>进行展示。在交互功能方面，选取</a:t>
            </a:r>
            <a:r>
              <a:rPr lang="en-US" altLang="zh-CN" sz="2000" dirty="0">
                <a:latin typeface="+mn-ea"/>
                <a:cs typeface="+mn-ea"/>
                <a:sym typeface="+mn-lt"/>
              </a:rPr>
              <a:t>python</a:t>
            </a:r>
            <a:r>
              <a:rPr lang="zh-CN" altLang="en-US" sz="2000" dirty="0">
                <a:latin typeface="+mn-ea"/>
                <a:cs typeface="+mn-ea"/>
                <a:sym typeface="+mn-lt"/>
              </a:rPr>
              <a:t>环境的</a:t>
            </a:r>
            <a:r>
              <a:rPr lang="en-US" altLang="zh-CN" sz="2000" dirty="0" err="1">
                <a:latin typeface="+mn-ea"/>
                <a:cs typeface="+mn-ea"/>
                <a:sym typeface="+mn-lt"/>
              </a:rPr>
              <a:t>pyecharts</a:t>
            </a:r>
            <a:r>
              <a:rPr lang="zh-CN" altLang="en-US" sz="2000" dirty="0">
                <a:latin typeface="+mn-ea"/>
                <a:cs typeface="+mn-ea"/>
                <a:sym typeface="+mn-lt"/>
              </a:rPr>
              <a:t>与</a:t>
            </a:r>
            <a:r>
              <a:rPr lang="en-US" altLang="zh-CN" sz="2000" dirty="0">
                <a:latin typeface="+mn-ea"/>
                <a:cs typeface="+mn-ea"/>
                <a:sym typeface="+mn-lt"/>
              </a:rPr>
              <a:t>Echarts.js</a:t>
            </a:r>
            <a:r>
              <a:rPr lang="zh-CN" altLang="en-US" sz="2000" dirty="0">
                <a:latin typeface="+mn-ea"/>
                <a:cs typeface="+mn-ea"/>
                <a:sym typeface="+mn-lt"/>
              </a:rPr>
              <a:t>中的</a:t>
            </a:r>
            <a:r>
              <a:rPr lang="en-US" altLang="zh-CN" sz="2000" dirty="0" err="1">
                <a:latin typeface="+mn-ea"/>
                <a:cs typeface="+mn-ea"/>
                <a:sym typeface="+mn-lt"/>
              </a:rPr>
              <a:t>tooltip.formatter</a:t>
            </a:r>
            <a:r>
              <a:rPr lang="zh-CN" altLang="en-US" sz="2000" dirty="0">
                <a:latin typeface="+mn-ea"/>
                <a:cs typeface="+mn-ea"/>
                <a:sym typeface="+mn-lt"/>
              </a:rPr>
              <a:t>动态展示所需数据的悬浮信息。</a:t>
            </a:r>
            <a:endParaRPr lang="zh-CN" altLang="en-US" sz="2000" dirty="0">
              <a:latin typeface="+mn-ea"/>
              <a:cs typeface="+mn-ea"/>
              <a:sym typeface="+mn-lt"/>
            </a:endParaRPr>
          </a:p>
        </p:txBody>
      </p:sp>
    </p:spTree>
  </p:cSld>
  <p:clrMapOvr>
    <a:masterClrMapping/>
  </p:clrMapOvr>
  <p:transition spd="slow">
    <p:check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文本框 1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784686" y="2108948"/>
            <a:ext cx="462262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FOUR</a:t>
            </a:r>
            <a:endParaRPr lang="zh-CN" altLang="en-US" sz="6000" b="1" dirty="0">
              <a:latin typeface="Times New Roman" panose="02020603050405020304" pitchFamily="18" charset="0"/>
              <a:cs typeface="Times New Roman" panose="02020603050405020304" pitchFamily="18" charset="0"/>
            </a:endParaRPr>
          </a:p>
        </p:txBody>
      </p:sp>
      <p:sp>
        <p:nvSpPr>
          <p:cNvPr id="12" name="文本框 1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529338" y="3432629"/>
            <a:ext cx="7133317"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项目意义与实际应用</a:t>
            </a:r>
            <a:endParaRPr lang="zh-CN" altLang="en-US" sz="6000" b="1" dirty="0"/>
          </a:p>
        </p:txBody>
      </p:sp>
      <p:sp>
        <p:nvSpPr>
          <p:cNvPr id="13" name="流程图: 决策 12"/>
          <p:cNvSpPr/>
          <p:nvPr/>
        </p:nvSpPr>
        <p:spPr>
          <a:xfrm>
            <a:off x="5807195" y="1524173"/>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4"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2140562" y="4533859"/>
            <a:ext cx="8194083"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Significance and Practical Application</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pacit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5C33E6">
                  <a:alpha val="70000"/>
                </a:srgbClr>
              </a:gs>
              <a:gs pos="100000">
                <a:srgbClr val="C32B48">
                  <a:alpha val="7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8"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19" name="文本框 1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2"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983125"/>
            <a:ext cx="574516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全球开源项目多维度健康评估可视化</a:t>
            </a:r>
            <a:endParaRPr lang="zh-CN" altLang="zh-CN" sz="2800" dirty="0">
              <a:solidFill>
                <a:srgbClr val="F6F9FF"/>
              </a:solidFill>
              <a:latin typeface="+mn-ea"/>
              <a:cs typeface="+mn-ea"/>
              <a:sym typeface="+mn-lt"/>
            </a:endParaRPr>
          </a:p>
        </p:txBody>
      </p:sp>
      <p:sp>
        <p:nvSpPr>
          <p:cNvPr id="23"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00506" y="1616033"/>
            <a:ext cx="11537687" cy="4986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通过开源项目健康度可视化大屏，全球开发者能够直观地看到各个地区、国家的开源项目分布，并从宏观和微观层面快速、清晰地了解开源项目的整体情况。</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推动全球地区协作</a:t>
            </a:r>
            <a:endParaRPr lang="en-US" altLang="zh-CN" b="1" dirty="0">
              <a:latin typeface="+mn-ea"/>
            </a:endParaRPr>
          </a:p>
          <a:p>
            <a:pPr indent="457200">
              <a:lnSpc>
                <a:spcPct val="150000"/>
              </a:lnSpc>
            </a:pPr>
            <a:r>
              <a:rPr lang="zh-CN" altLang="en-US" dirty="0">
                <a:latin typeface="+mn-ea"/>
              </a:rPr>
              <a:t>对项目健康度的评估，能够推动全球开源生态的健康竞争与协作，推动全球范围内技术合作和资源共享。对于国家或地区的技术发展政策制定者，也可以借此了解本地开源生态的优势与不足，制定更具针对性的支持政策。</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提高项目管理与决策的科学性</a:t>
            </a:r>
            <a:endParaRPr lang="en-US" altLang="zh-CN" b="1" dirty="0">
              <a:latin typeface="+mn-ea"/>
            </a:endParaRPr>
          </a:p>
          <a:p>
            <a:pPr indent="457200">
              <a:lnSpc>
                <a:spcPct val="150000"/>
              </a:lnSpc>
            </a:pPr>
            <a:r>
              <a:rPr lang="zh-CN" altLang="en-US" dirty="0">
                <a:latin typeface="+mn-ea"/>
              </a:rPr>
              <a:t>项目健康度的评估为项目维护者提供了具体的改进方向。对于企业和开发团队而言，代码质量、活跃度等指标帮助项目负责人清晰地看到需要加强的方面，同时为项目决策提供量化的依据，从而减少管理决策的不确定性，提高资源分配的效率。</a:t>
            </a:r>
            <a:endParaRPr lang="en-US" altLang="zh-CN" dirty="0">
              <a:latin typeface="+mn-ea"/>
            </a:endParaRPr>
          </a:p>
          <a:p>
            <a:pPr marL="342900" indent="-342900">
              <a:lnSpc>
                <a:spcPct val="150000"/>
              </a:lnSpc>
              <a:buFont typeface="Wingdings" panose="05000000000000000000" pitchFamily="2" charset="2"/>
              <a:buChar char="l"/>
            </a:pPr>
            <a:r>
              <a:rPr lang="zh-CN" altLang="en-US" b="1" dirty="0">
                <a:latin typeface="+mn-ea"/>
              </a:rPr>
              <a:t>推动技术创新与社区协作创新</a:t>
            </a:r>
            <a:endParaRPr lang="en-US" altLang="zh-CN" b="1" dirty="0">
              <a:latin typeface="+mn-ea"/>
            </a:endParaRPr>
          </a:p>
          <a:p>
            <a:pPr indent="457200">
              <a:lnSpc>
                <a:spcPct val="150000"/>
              </a:lnSpc>
            </a:pPr>
            <a:r>
              <a:rPr lang="zh-CN" altLang="en-US" dirty="0">
                <a:latin typeface="+mn-ea"/>
              </a:rPr>
              <a:t>项目健康度更是一个促进创新的动力源泉。通过对代码质量等指标的综合分析，开发者可以根据健康度报告调整、创新开发策略。同时也促进了跨国、跨领域的合作，使得全球开发者可以共同推动技术创新。</a:t>
            </a:r>
            <a:endParaRPr lang="zh-CN" altLang="en-US" dirty="0">
              <a:latin typeface="+mn-ea"/>
            </a:endParaRPr>
          </a:p>
        </p:txBody>
      </p:sp>
    </p:spTree>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Opacity Layer"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C32B48">
                  <a:alpha val="0"/>
                </a:srgbClr>
              </a:gs>
              <a:gs pos="100000">
                <a:srgbClr val="D91084">
                  <a:alpha val="4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7822" y="1192071"/>
            <a:ext cx="323165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正向激励与双向对比</a:t>
            </a:r>
            <a:endParaRPr lang="zh-CN" altLang="zh-CN" sz="2800" b="1" dirty="0">
              <a:solidFill>
                <a:srgbClr val="F6F9FF"/>
              </a:solidFill>
              <a:latin typeface="+mn-ea"/>
              <a:cs typeface="+mn-ea"/>
              <a:sym typeface="+mn-lt"/>
            </a:endParaRPr>
          </a:p>
        </p:txBody>
      </p:sp>
      <p:sp>
        <p:nvSpPr>
          <p:cNvPr id="7"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7822" y="1892446"/>
            <a:ext cx="8562978" cy="4154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通过对开源项目健康度的监控，以表格形式对优质项目突出展示，为优秀项目提供了一种正向激励机制。当某个项目被检测出健康度较高时，能够吸引更多优秀开发者参与项目后续开发、完善等工作，提高优秀贡献者的数量与质量。这种正向循环有助于优秀项目不断发展壮大，同时也有助于提升整个开源社区生态的活跃度，汇聚更多的智慧和力量来共同推动开源技术的进步，推动整个开源生态良性发展。</a:t>
            </a:r>
            <a:endParaRPr lang="en-US" altLang="zh-CN" dirty="0">
              <a:latin typeface="+mn-ea"/>
            </a:endParaRPr>
          </a:p>
          <a:p>
            <a:pPr indent="457200">
              <a:lnSpc>
                <a:spcPct val="150000"/>
              </a:lnSpc>
            </a:pPr>
            <a:r>
              <a:rPr lang="zh-CN" altLang="en-US" dirty="0">
                <a:latin typeface="+mn-ea"/>
              </a:rPr>
              <a:t>按健康度评分对开源项目进行降序展示，方便快速对比多个项目的整体健康状况，了解当前全球开源项目健康度断层情况等信息；将中国与世界这两个维度对比，了解当前中国在开源方面的不足与劣势，</a:t>
            </a:r>
            <a:r>
              <a:rPr lang="zh-CN" altLang="en-US" dirty="0">
                <a:latin typeface="+mn-ea"/>
                <a:sym typeface="+mn-ea"/>
              </a:rPr>
              <a:t>推动后续开源项目的改进，提高国内开源项目的竞争力和质量。</a:t>
            </a:r>
            <a:r>
              <a:rPr lang="zh-CN" altLang="en-US" dirty="0">
                <a:latin typeface="+mn-ea"/>
              </a:rPr>
              <a:t>健康度较高的项目通常代表着良好的管理、稳定的开发周期以及活跃的社区氛围。</a:t>
            </a:r>
            <a:endParaRPr lang="zh-CN" altLang="en-US" dirty="0">
              <a:latin typeface="+mn-ea"/>
            </a:endParaRPr>
          </a:p>
        </p:txBody>
      </p:sp>
      <p:grpSp>
        <p:nvGrpSpPr>
          <p:cNvPr id="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2102413"/>
            <a:ext cx="1281860" cy="3080018"/>
            <a:chOff x="0" y="0"/>
            <a:chExt cx="1905000" cy="4577282"/>
          </a:xfrm>
        </p:grpSpPr>
        <p:sp>
          <p:nvSpPr>
            <p:cNvPr id="9" name="Rounded Rectangle"/>
            <p:cNvSpPr/>
            <p:nvPr/>
          </p:nvSpPr>
          <p:spPr>
            <a:xfrm>
              <a:off x="0" y="0"/>
              <a:ext cx="1905000" cy="1905000"/>
            </a:xfrm>
            <a:prstGeom prst="roundRect">
              <a:avLst>
                <a:gd name="adj" fmla="val 6667"/>
              </a:avLst>
            </a:prstGeom>
            <a:noFill/>
            <a:ln w="25400" cap="flat">
              <a:solidFill>
                <a:srgbClr val="1AAEC7"/>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nvGrpSpPr>
            <p:cNvPr id="10" name="Group"/>
            <p:cNvGrpSpPr/>
            <p:nvPr/>
          </p:nvGrpSpPr>
          <p:grpSpPr>
            <a:xfrm>
              <a:off x="117523" y="1073150"/>
              <a:ext cx="1669964" cy="3504132"/>
              <a:chOff x="-299037" y="749300"/>
              <a:chExt cx="1669963" cy="3504132"/>
            </a:xfrm>
          </p:grpSpPr>
          <p:sp>
            <p:nvSpPr>
              <p:cNvPr id="11" name="Shape"/>
              <p:cNvSpPr/>
              <p:nvPr/>
            </p:nvSpPr>
            <p:spPr>
              <a:xfrm>
                <a:off x="276906" y="3694633"/>
                <a:ext cx="558799" cy="55879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2" name="Target"/>
              <p:cNvSpPr txBox="1">
                <a:spLocks noChangeArrowheads="1"/>
              </p:cNvSpPr>
              <p:nvPr/>
            </p:nvSpPr>
            <p:spPr bwMode="auto">
              <a:xfrm>
                <a:off x="-299037" y="749300"/>
                <a:ext cx="1669963"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latin typeface="+mn-ea"/>
                    <a:cs typeface="+mn-ea"/>
                    <a:sym typeface="+mn-lt"/>
                  </a:rPr>
                  <a:t>激励</a:t>
                </a:r>
                <a:r>
                  <a:rPr lang="en-US" altLang="zh-CN" b="1" dirty="0">
                    <a:solidFill>
                      <a:srgbClr val="F6F9FF"/>
                    </a:solidFill>
                    <a:latin typeface="+mn-ea"/>
                    <a:cs typeface="+mn-ea"/>
                    <a:sym typeface="+mn-lt"/>
                  </a:rPr>
                  <a:t>&amp;</a:t>
                </a:r>
                <a:r>
                  <a:rPr lang="zh-CN" altLang="en-US" b="1" dirty="0">
                    <a:solidFill>
                      <a:srgbClr val="F6F9FF"/>
                    </a:solidFill>
                    <a:latin typeface="+mn-ea"/>
                    <a:cs typeface="+mn-ea"/>
                    <a:sym typeface="+mn-lt"/>
                  </a:rPr>
                  <a:t>对比</a:t>
                </a:r>
                <a:endParaRPr lang="zh-CN" altLang="zh-CN" b="1" dirty="0">
                  <a:solidFill>
                    <a:srgbClr val="F6F9FF"/>
                  </a:solidFill>
                  <a:latin typeface="+mn-ea"/>
                  <a:cs typeface="+mn-ea"/>
                  <a:sym typeface="+mn-lt"/>
                </a:endParaRPr>
              </a:p>
            </p:txBody>
          </p:sp>
        </p:grpSp>
      </p:grpSp>
      <p:grpSp>
        <p:nvGrpSpPr>
          <p:cNvPr id="13"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3335901"/>
            <a:ext cx="1281860" cy="1281860"/>
            <a:chOff x="0" y="0"/>
            <a:chExt cx="1905000" cy="1905000"/>
          </a:xfrm>
        </p:grpSpPr>
        <p:sp>
          <p:nvSpPr>
            <p:cNvPr id="17" name="Option"/>
            <p:cNvSpPr txBox="1">
              <a:spLocks noChangeArrowheads="1"/>
            </p:cNvSpPr>
            <p:nvPr/>
          </p:nvSpPr>
          <p:spPr bwMode="auto">
            <a:xfrm>
              <a:off x="609457" y="1073148"/>
              <a:ext cx="686092"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预警</a:t>
              </a:r>
              <a:endParaRPr lang="zh-CN" altLang="zh-CN" b="1" dirty="0">
                <a:solidFill>
                  <a:srgbClr val="F6F9FF"/>
                </a:solidFill>
                <a:cs typeface="+mn-ea"/>
                <a:sym typeface="+mn-lt"/>
              </a:endParaRPr>
            </a:p>
          </p:txBody>
        </p:sp>
        <p:sp>
          <p:nvSpPr>
            <p:cNvPr id="15"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1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868926"/>
            <a:ext cx="1281860" cy="1281860"/>
            <a:chOff x="0" y="0"/>
            <a:chExt cx="1905000" cy="1905000"/>
          </a:xfrm>
        </p:grpSpPr>
        <p:sp>
          <p:nvSpPr>
            <p:cNvPr id="22" name="Layers"/>
            <p:cNvSpPr txBox="1">
              <a:spLocks noChangeArrowheads="1"/>
            </p:cNvSpPr>
            <p:nvPr/>
          </p:nvSpPr>
          <p:spPr bwMode="auto">
            <a:xfrm>
              <a:off x="437936" y="1073149"/>
              <a:ext cx="1029135"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可视化</a:t>
              </a:r>
              <a:endParaRPr lang="zh-CN" altLang="zh-CN" b="1" dirty="0">
                <a:solidFill>
                  <a:srgbClr val="F6F9FF"/>
                </a:solidFill>
                <a:cs typeface="+mn-ea"/>
                <a:sym typeface="+mn-lt"/>
              </a:endParaRPr>
            </a:p>
          </p:txBody>
        </p:sp>
        <p:sp>
          <p:nvSpPr>
            <p:cNvPr id="20"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24"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6247" y="2382287"/>
            <a:ext cx="1281860" cy="3468961"/>
            <a:chOff x="0" y="-3250298"/>
            <a:chExt cx="1905000" cy="5155298"/>
          </a:xfrm>
        </p:grpSpPr>
        <p:grpSp>
          <p:nvGrpSpPr>
            <p:cNvPr id="25" name="Group"/>
            <p:cNvGrpSpPr/>
            <p:nvPr/>
          </p:nvGrpSpPr>
          <p:grpSpPr>
            <a:xfrm>
              <a:off x="609457" y="-3250298"/>
              <a:ext cx="686091" cy="4735101"/>
              <a:chOff x="185886" y="-3574148"/>
              <a:chExt cx="686090" cy="4735101"/>
            </a:xfrm>
          </p:grpSpPr>
          <p:sp>
            <p:nvSpPr>
              <p:cNvPr id="27" name="Shape"/>
              <p:cNvSpPr/>
              <p:nvPr/>
            </p:nvSpPr>
            <p:spPr>
              <a:xfrm>
                <a:off x="262347" y="-3574148"/>
                <a:ext cx="558798" cy="558800"/>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28" name="Layers"/>
              <p:cNvSpPr txBox="1">
                <a:spLocks noChangeArrowheads="1"/>
              </p:cNvSpPr>
              <p:nvPr/>
            </p:nvSpPr>
            <p:spPr bwMode="auto">
              <a:xfrm>
                <a:off x="185886" y="749299"/>
                <a:ext cx="686090"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趋势</a:t>
                </a:r>
                <a:endParaRPr lang="zh-CN" altLang="zh-CN" b="1" dirty="0">
                  <a:solidFill>
                    <a:srgbClr val="F6F9FF"/>
                  </a:solidFill>
                  <a:cs typeface="+mn-ea"/>
                  <a:sym typeface="+mn-lt"/>
                </a:endParaRPr>
              </a:p>
            </p:txBody>
          </p:sp>
        </p:grpSp>
        <p:sp>
          <p:nvSpPr>
            <p:cNvPr id="26"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sp>
        <p:nvSpPr>
          <p:cNvPr id="35" name="Shape"/>
          <p:cNvSpPr/>
          <p:nvPr/>
        </p:nvSpPr>
        <p:spPr>
          <a:xfrm>
            <a:off x="10377077" y="1111261"/>
            <a:ext cx="430042" cy="402513"/>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36" name="Layers"/>
          <p:cNvSpPr txBox="1">
            <a:spLocks noChangeArrowheads="1"/>
          </p:cNvSpPr>
          <p:nvPr/>
        </p:nvSpPr>
        <p:spPr bwMode="auto">
          <a:xfrm>
            <a:off x="9508467" y="6361775"/>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37" name="Layers"/>
          <p:cNvSpPr txBox="1">
            <a:spLocks noChangeArrowheads="1"/>
          </p:cNvSpPr>
          <p:nvPr/>
        </p:nvSpPr>
        <p:spPr bwMode="auto">
          <a:xfrm>
            <a:off x="11428148" y="626309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38" name="Layers"/>
          <p:cNvSpPr txBox="1">
            <a:spLocks noChangeArrowheads="1"/>
          </p:cNvSpPr>
          <p:nvPr/>
        </p:nvSpPr>
        <p:spPr bwMode="auto">
          <a:xfrm>
            <a:off x="11335204" y="37308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39" name="Layers"/>
          <p:cNvSpPr txBox="1">
            <a:spLocks noChangeArrowheads="1"/>
          </p:cNvSpPr>
          <p:nvPr/>
        </p:nvSpPr>
        <p:spPr bwMode="auto">
          <a:xfrm>
            <a:off x="9288335" y="266401"/>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40"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0417796" y="3566986"/>
            <a:ext cx="355600" cy="430887"/>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7"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F6F9FF"/>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1" name="Shape"/>
          <p:cNvSpPr/>
          <p:nvPr/>
        </p:nvSpPr>
        <p:spPr>
          <a:xfrm rot="5980169">
            <a:off x="9501782" y="67291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2" name="Shape"/>
          <p:cNvSpPr/>
          <p:nvPr/>
        </p:nvSpPr>
        <p:spPr>
          <a:xfrm rot="5162457" flipV="1">
            <a:off x="11301430" y="696257"/>
            <a:ext cx="358335" cy="33282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3" name="Shape"/>
          <p:cNvSpPr/>
          <p:nvPr/>
        </p:nvSpPr>
        <p:spPr>
          <a:xfrm rot="9986066">
            <a:off x="9635044" y="595146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5" name="Shape"/>
          <p:cNvSpPr/>
          <p:nvPr/>
        </p:nvSpPr>
        <p:spPr>
          <a:xfrm rot="21444496" flipV="1">
            <a:off x="11313537" y="5648114"/>
            <a:ext cx="571951" cy="51371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Tree>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pacit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5C33E6">
                  <a:alpha val="70000"/>
                </a:srgbClr>
              </a:gs>
              <a:gs pos="100000">
                <a:srgbClr val="C32B48">
                  <a:alpha val="7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5"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1269784"/>
            <a:ext cx="551593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预警机制保障开源社区可持续发展</a:t>
            </a:r>
            <a:endParaRPr lang="zh-CN" altLang="zh-CN" sz="2800" b="1" dirty="0">
              <a:solidFill>
                <a:srgbClr val="F6F9FF"/>
              </a:solidFill>
              <a:latin typeface="+mn-ea"/>
              <a:cs typeface="+mn-ea"/>
              <a:sym typeface="+mn-lt"/>
            </a:endParaRPr>
          </a:p>
        </p:txBody>
      </p:sp>
      <p:sp>
        <p:nvSpPr>
          <p:cNvPr id="6"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82592" y="2395255"/>
            <a:ext cx="11167594" cy="3323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mn-ea"/>
              </a:rPr>
              <a:t>随着开源技术发展，越来越多的开发者和企业开始参与开源项目，这种参与不仅推动了技术创新，但也造成了开源项目的质量、活跃度和稳定性参差不齐的问题。而开源项目的健康状况直接关乎开源社区能否持续良好地发展以及能否不断推动技术创新。</a:t>
            </a:r>
            <a:endParaRPr lang="zh-CN" altLang="en-US" dirty="0">
              <a:latin typeface="+mn-ea"/>
            </a:endParaRPr>
          </a:p>
          <a:p>
            <a:pPr indent="457200">
              <a:lnSpc>
                <a:spcPct val="150000"/>
              </a:lnSpc>
            </a:pPr>
            <a:r>
              <a:rPr lang="zh-CN" altLang="en-US" dirty="0">
                <a:latin typeface="+mn-ea"/>
                <a:sym typeface="+mn-ea"/>
              </a:rPr>
              <a:t>实时监测开源项目的健康度变化，根据不同维度，及时监测到风险项目，为开发者和项目管理者提供有力的反馈，帮助他们在问题恶化前采取干预措施。这种高效、动态的监控与预警机制有助于降低项目失败的风险，并在社区中形成一种积极主动的文化，鼓励早期解决潜在问题，采取针对性的解决措施来改善项目健康度，提升整体项目质量。同时也促进了开源社区生态的可持续发展。</a:t>
            </a:r>
            <a:endParaRPr lang="zh-CN" altLang="en-US" dirty="0">
              <a:latin typeface="+mn-ea"/>
            </a:endParaRPr>
          </a:p>
          <a:p>
            <a:pPr indent="457200">
              <a:lnSpc>
                <a:spcPct val="150000"/>
              </a:lnSpc>
            </a:pPr>
            <a:endParaRPr lang="zh-CN" altLang="en-US" dirty="0">
              <a:latin typeface="+mn-ea"/>
            </a:endParaRP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extLst>
              <a:ext uri="{BEBA8EAE-BF5A-486C-A8C5-ECC9F3942E4B}">
                <a14:imgProps xmlns:a14="http://schemas.microsoft.com/office/drawing/2010/main">
                  <a14:imgLayer r:embed="rId2">
                    <a14:imgEffect>
                      <a14:brightnessContrast bright="20000" contrast="-20000"/>
                    </a14:imgEffect>
                  </a14:imgLayer>
                </a14:imgProps>
              </a:ext>
            </a:extLst>
          </a:blip>
          <a:srcRect l="1787" r="1787"/>
          <a:stretch>
            <a:fillRect/>
          </a:stretch>
        </p:blipFill>
        <p:spPr>
          <a:xfrm>
            <a:off x="-3146" y="-2954"/>
            <a:ext cx="12192000" cy="6858000"/>
          </a:xfrm>
          <a:prstGeom prst="rect">
            <a:avLst/>
          </a:prstGeom>
        </p:spPr>
      </p:pic>
      <p:pic>
        <p:nvPicPr>
          <p:cNvPr id="3"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3"/>
          <a:srcRect l="-33332" r="-39266"/>
          <a:stretch>
            <a:fillRect/>
          </a:stretch>
        </p:blipFill>
        <p:spPr>
          <a:xfrm>
            <a:off x="4155250" y="636919"/>
            <a:ext cx="3834296" cy="2156792"/>
          </a:xfrm>
        </p:spPr>
      </p:pic>
      <p:sp>
        <p:nvSpPr>
          <p:cNvPr id="21" name="文本框 2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651334" y="1253650"/>
            <a:ext cx="460902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6000" b="1" dirty="0">
                <a:latin typeface="Times New Roman" panose="02020603050405020304" pitchFamily="18" charset="0"/>
                <a:cs typeface="Times New Roman" panose="02020603050405020304" pitchFamily="18" charset="0"/>
              </a:rPr>
              <a:t>CONTENTS</a:t>
            </a:r>
            <a:endParaRPr lang="zh-CN" altLang="en-US" sz="6000" b="1" dirty="0">
              <a:latin typeface="Times New Roman" panose="02020603050405020304" pitchFamily="18" charset="0"/>
              <a:cs typeface="Times New Roman" panose="02020603050405020304" pitchFamily="18" charset="0"/>
            </a:endParaRPr>
          </a:p>
        </p:txBody>
      </p:sp>
      <p:sp>
        <p:nvSpPr>
          <p:cNvPr id="31" name="矩形 3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544193" y="4763795"/>
            <a:ext cx="1846633" cy="830997"/>
          </a:xfrm>
          <a:prstGeom prst="rect">
            <a:avLst/>
          </a:prstGeom>
        </p:spPr>
        <p:txBody>
          <a:bodyPr wrap="square">
            <a:spAutoFit/>
          </a:bodyPr>
          <a:lstStyle/>
          <a:p>
            <a:r>
              <a:rPr lang="zh-CN" altLang="en-US" sz="2400" b="1" dirty="0"/>
              <a:t>项目缘起与开发背景</a:t>
            </a:r>
            <a:endParaRPr lang="zh-CN" altLang="en-US" sz="2400" b="1" dirty="0"/>
          </a:p>
        </p:txBody>
      </p:sp>
      <p:grpSp>
        <p:nvGrpSpPr>
          <p:cNvPr id="45" name="组合 4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513872" y="3653138"/>
            <a:ext cx="2135988" cy="1123446"/>
            <a:chOff x="842824" y="2333247"/>
            <a:chExt cx="2135988" cy="1123446"/>
          </a:xfrm>
        </p:grpSpPr>
        <p:sp>
          <p:nvSpPr>
            <p:cNvPr id="30" name="文本框 29"/>
            <p:cNvSpPr txBox="1"/>
            <p:nvPr/>
          </p:nvSpPr>
          <p:spPr>
            <a:xfrm>
              <a:off x="842824" y="2933473"/>
              <a:ext cx="2135988"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PART ONE</a:t>
              </a:r>
              <a:endParaRPr lang="zh-CN" altLang="en-US" sz="2800" b="1" dirty="0">
                <a:latin typeface="Times New Roman" panose="02020603050405020304" pitchFamily="18" charset="0"/>
                <a:cs typeface="Times New Roman" panose="02020603050405020304" pitchFamily="18" charset="0"/>
              </a:endParaRPr>
            </a:p>
          </p:txBody>
        </p:sp>
        <p:pic>
          <p:nvPicPr>
            <p:cNvPr id="38" name="图片 37"/>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Effect>
                        <a14:brightnessContrast bright="40000" contrast="40000"/>
                      </a14:imgEffect>
                    </a14:imgLayer>
                  </a14:imgProps>
                </a:ext>
              </a:extLst>
            </a:blip>
            <a:stretch>
              <a:fillRect/>
            </a:stretch>
          </p:blipFill>
          <p:spPr>
            <a:xfrm>
              <a:off x="911587" y="2333247"/>
              <a:ext cx="641236" cy="641236"/>
            </a:xfrm>
            <a:prstGeom prst="rect">
              <a:avLst/>
            </a:prstGeom>
          </p:spPr>
        </p:pic>
      </p:grpSp>
      <p:sp>
        <p:nvSpPr>
          <p:cNvPr id="4"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5"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408629" y="3525917"/>
            <a:ext cx="2346473" cy="2171104"/>
          </a:xfrm>
          <a:prstGeom prst="roundRect">
            <a:avLst>
              <a:gd name="adj" fmla="val 6174"/>
            </a:avLst>
          </a:prstGeom>
          <a:ln w="25400">
            <a:solidFill>
              <a:srgbClr val="80EBA0"/>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4" name="矩形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567526" y="4763795"/>
            <a:ext cx="1846633" cy="830997"/>
          </a:xfrm>
          <a:prstGeom prst="rect">
            <a:avLst/>
          </a:prstGeom>
        </p:spPr>
        <p:txBody>
          <a:bodyPr wrap="square">
            <a:spAutoFit/>
          </a:bodyPr>
          <a:lstStyle/>
          <a:p>
            <a:r>
              <a:rPr lang="zh-CN" altLang="en-US" sz="2400" b="1" dirty="0"/>
              <a:t>项目意义与实际应用</a:t>
            </a:r>
            <a:endParaRPr lang="zh-CN" altLang="en-US" sz="2400" b="1" dirty="0"/>
          </a:p>
        </p:txBody>
      </p:sp>
      <p:sp>
        <p:nvSpPr>
          <p:cNvPr id="16" name="文本框 15"/>
          <p:cNvSpPr txBox="1"/>
          <p:nvPr/>
        </p:nvSpPr>
        <p:spPr>
          <a:xfrm>
            <a:off x="9537205" y="4253364"/>
            <a:ext cx="2572718"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PART FOUR</a:t>
            </a:r>
            <a:endParaRPr lang="zh-CN" altLang="en-US" sz="2800" b="1" dirty="0">
              <a:latin typeface="Times New Roman" panose="02020603050405020304" pitchFamily="18" charset="0"/>
              <a:cs typeface="Times New Roman" panose="02020603050405020304" pitchFamily="18" charset="0"/>
            </a:endParaRPr>
          </a:p>
        </p:txBody>
      </p:sp>
      <p:sp>
        <p:nvSpPr>
          <p:cNvPr id="18"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431962" y="3525917"/>
            <a:ext cx="2346473" cy="2171104"/>
          </a:xfrm>
          <a:prstGeom prst="roundRect">
            <a:avLst>
              <a:gd name="adj" fmla="val 6174"/>
            </a:avLst>
          </a:prstGeom>
          <a:ln w="25400">
            <a:solidFill>
              <a:srgbClr val="81CAEB"/>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9" name="矩形 1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6378807" y="4822910"/>
            <a:ext cx="2346473" cy="830997"/>
          </a:xfrm>
          <a:prstGeom prst="rect">
            <a:avLst/>
          </a:prstGeom>
        </p:spPr>
        <p:txBody>
          <a:bodyPr wrap="square">
            <a:spAutoFit/>
          </a:bodyPr>
          <a:lstStyle/>
          <a:p>
            <a:r>
              <a:rPr lang="zh-CN" altLang="en-US" sz="2400" b="1" dirty="0"/>
              <a:t>技术点</a:t>
            </a:r>
            <a:endParaRPr lang="en-US" altLang="zh-CN" sz="2400" b="1" dirty="0"/>
          </a:p>
          <a:p>
            <a:r>
              <a:rPr lang="zh-CN" altLang="en-US" sz="2400" b="1" dirty="0"/>
              <a:t>实现方案</a:t>
            </a:r>
            <a:endParaRPr lang="zh-CN" altLang="en-US" sz="2400" b="1" dirty="0"/>
          </a:p>
        </p:txBody>
      </p:sp>
      <p:sp>
        <p:nvSpPr>
          <p:cNvPr id="33" name="文本框 32"/>
          <p:cNvSpPr txBox="1"/>
          <p:nvPr/>
        </p:nvSpPr>
        <p:spPr>
          <a:xfrm>
            <a:off x="6376476" y="4312479"/>
            <a:ext cx="2536901"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PART THREE</a:t>
            </a:r>
            <a:endParaRPr lang="zh-CN" altLang="en-US" sz="2800" b="1" dirty="0">
              <a:latin typeface="Times New Roman" panose="02020603050405020304" pitchFamily="18" charset="0"/>
              <a:cs typeface="Times New Roman" panose="02020603050405020304" pitchFamily="18" charset="0"/>
            </a:endParaRPr>
          </a:p>
        </p:txBody>
      </p:sp>
      <p:sp>
        <p:nvSpPr>
          <p:cNvPr id="37"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6381017" y="3525917"/>
            <a:ext cx="2346473" cy="2171104"/>
          </a:xfrm>
          <a:prstGeom prst="roundRect">
            <a:avLst>
              <a:gd name="adj" fmla="val 6174"/>
            </a:avLst>
          </a:prstGeom>
          <a:ln w="25400">
            <a:solidFill>
              <a:schemeClr val="accent6">
                <a:lumMod val="75000"/>
              </a:schemeClr>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49" name="矩形 4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537783" y="4763795"/>
            <a:ext cx="2047770" cy="830997"/>
          </a:xfrm>
          <a:prstGeom prst="rect">
            <a:avLst/>
          </a:prstGeom>
        </p:spPr>
        <p:txBody>
          <a:bodyPr wrap="square">
            <a:spAutoFit/>
          </a:bodyPr>
          <a:lstStyle/>
          <a:p>
            <a:r>
              <a:rPr lang="zh-CN" altLang="en-US" sz="2400" b="1" dirty="0"/>
              <a:t>主要功能创新点</a:t>
            </a:r>
            <a:endParaRPr lang="zh-CN" altLang="en-US" sz="2400" b="1" dirty="0"/>
          </a:p>
        </p:txBody>
      </p:sp>
      <p:sp>
        <p:nvSpPr>
          <p:cNvPr id="51" name="文本框 50"/>
          <p:cNvSpPr txBox="1"/>
          <p:nvPr/>
        </p:nvSpPr>
        <p:spPr>
          <a:xfrm>
            <a:off x="3507462" y="4253364"/>
            <a:ext cx="2135988" cy="523220"/>
          </a:xfrm>
          <a:prstGeom prst="rect">
            <a:avLst/>
          </a:prstGeom>
          <a:noFill/>
        </p:spPr>
        <p:txBody>
          <a:bodyPr wrap="square" rtlCol="0">
            <a:spAutoFit/>
          </a:bodyPr>
          <a:lstStyle/>
          <a:p>
            <a:r>
              <a:rPr lang="en-US" altLang="zh-CN" sz="2800" b="1" dirty="0">
                <a:latin typeface="Times New Roman" panose="02020603050405020304" pitchFamily="18" charset="0"/>
                <a:cs typeface="Times New Roman" panose="02020603050405020304" pitchFamily="18" charset="0"/>
              </a:rPr>
              <a:t>PART TWO</a:t>
            </a:r>
            <a:endParaRPr lang="zh-CN" altLang="en-US" sz="2800" b="1" dirty="0">
              <a:latin typeface="Times New Roman" panose="02020603050405020304" pitchFamily="18" charset="0"/>
              <a:cs typeface="Times New Roman" panose="02020603050405020304" pitchFamily="18" charset="0"/>
            </a:endParaRPr>
          </a:p>
        </p:txBody>
      </p:sp>
      <p:sp>
        <p:nvSpPr>
          <p:cNvPr id="53" name="Rounded Rectangl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402219" y="3525917"/>
            <a:ext cx="2346473" cy="2171104"/>
          </a:xfrm>
          <a:prstGeom prst="roundRect">
            <a:avLst>
              <a:gd name="adj" fmla="val 6174"/>
            </a:avLst>
          </a:prstGeom>
          <a:ln w="25400">
            <a:solidFill>
              <a:schemeClr val="accent4">
                <a:lumMod val="60000"/>
                <a:lumOff val="40000"/>
              </a:schemeClr>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pic>
        <p:nvPicPr>
          <p:cNvPr id="54" name="图片 53"/>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Effect>
                      <a14:brightnessContrast bright="40000" contrast="40000"/>
                    </a14:imgEffect>
                  </a14:imgLayer>
                </a14:imgProps>
              </a:ext>
            </a:extLst>
          </a:blip>
          <a:stretch>
            <a:fillRect/>
          </a:stretch>
        </p:blipFill>
        <p:spPr>
          <a:xfrm>
            <a:off x="3537783" y="3653138"/>
            <a:ext cx="639239" cy="639239"/>
          </a:xfrm>
          <a:prstGeom prst="rect">
            <a:avLst/>
          </a:prstGeom>
        </p:spPr>
      </p:pic>
      <p:pic>
        <p:nvPicPr>
          <p:cNvPr id="55" name="图片 54"/>
          <p:cNvPicPr>
            <a:picLocks noChangeAspect="1"/>
          </p:cNvPicPr>
          <p:nvPr/>
        </p:nvPicPr>
        <p:blipFill>
          <a:blip r:embed="rId8">
            <a:extLst>
              <a:ext uri="{BEBA8EAE-BF5A-486C-A8C5-ECC9F3942E4B}">
                <a14:imgProps xmlns:a14="http://schemas.microsoft.com/office/drawing/2010/main">
                  <a14:imgLayer r:embed="rId9">
                    <a14:imgEffect>
                      <a14:brightnessContrast bright="40000" contrast="40000"/>
                    </a14:imgEffect>
                  </a14:imgLayer>
                </a14:imgProps>
              </a:ext>
            </a:extLst>
          </a:blip>
          <a:stretch>
            <a:fillRect/>
          </a:stretch>
        </p:blipFill>
        <p:spPr>
          <a:xfrm>
            <a:off x="6435962" y="3674874"/>
            <a:ext cx="629990" cy="629990"/>
          </a:xfrm>
          <a:prstGeom prst="rect">
            <a:avLst/>
          </a:prstGeom>
        </p:spPr>
      </p:pic>
      <p:pic>
        <p:nvPicPr>
          <p:cNvPr id="56" name="图片 55"/>
          <p:cNvPicPr>
            <a:picLocks noChangeAspect="1"/>
          </p:cNvPicPr>
          <p:nvPr/>
        </p:nvPicPr>
        <p:blipFill>
          <a:blip r:embed="rId10"/>
          <a:stretch>
            <a:fillRect/>
          </a:stretch>
        </p:blipFill>
        <p:spPr>
          <a:xfrm>
            <a:off x="9604096" y="3624773"/>
            <a:ext cx="641628" cy="641628"/>
          </a:xfrm>
          <a:prstGeom prst="rect">
            <a:avLst/>
          </a:prstGeom>
        </p:spPr>
      </p:pic>
      <p:sp>
        <p:nvSpPr>
          <p:cNvPr id="57"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8" name="文本框 5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 name="Opacity Layer"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0" y="0"/>
            <a:ext cx="12192000" cy="6858000"/>
          </a:xfrm>
          <a:prstGeom prst="rect">
            <a:avLst/>
          </a:prstGeom>
          <a:gradFill>
            <a:gsLst>
              <a:gs pos="0">
                <a:srgbClr val="C32B48">
                  <a:alpha val="0"/>
                </a:srgbClr>
              </a:gs>
              <a:gs pos="100000">
                <a:srgbClr val="D91084">
                  <a:alpha val="40000"/>
                </a:srgbClr>
              </a:gs>
            </a:gsLst>
            <a:lin ang="270000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20"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21215" y="1209000"/>
            <a:ext cx="646330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技术热点洞察助力我国开源项目方向探索</a:t>
            </a:r>
            <a:endParaRPr lang="zh-CN" altLang="zh-CN" sz="2800" dirty="0">
              <a:solidFill>
                <a:srgbClr val="F6F9FF"/>
              </a:solidFill>
              <a:latin typeface="+mn-ea"/>
              <a:cs typeface="+mn-ea"/>
              <a:sym typeface="+mn-lt"/>
            </a:endParaRPr>
          </a:p>
        </p:txBody>
      </p:sp>
      <p:sp>
        <p:nvSpPr>
          <p:cNvPr id="21"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21215" y="2020588"/>
            <a:ext cx="8870452" cy="4154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dirty="0">
                <a:latin typeface="微软雅黑" panose="020B0503020204020204" pitchFamily="34" charset="-122"/>
                <a:ea typeface="微软雅黑" panose="020B0503020204020204" pitchFamily="34" charset="-122"/>
              </a:rPr>
              <a:t>技术热点动态词云，展示当前全球最流行的开源技术领域，帮助国内开发者聚焦全球前沿技术和流行趋势。对于开发者及其团队来说，将该技术相关项目列表与技术关键词结合，能够更好地了解相关技术热点在实际项目中的应用情况，助力决策是否参与运用某些技术的项目开发，或指导技术选型，进而为我国的开源项目与社区提供极具参考价值的方向性建议。</a:t>
            </a:r>
            <a:endParaRPr lang="zh-CN" altLang="en-US" dirty="0">
              <a:latin typeface="微软雅黑" panose="020B0503020204020204" pitchFamily="34" charset="-122"/>
              <a:ea typeface="微软雅黑" panose="020B0503020204020204" pitchFamily="34" charset="-122"/>
            </a:endParaRPr>
          </a:p>
          <a:p>
            <a:pPr indent="457200">
              <a:lnSpc>
                <a:spcPct val="150000"/>
              </a:lnSpc>
            </a:pPr>
            <a:r>
              <a:rPr lang="zh-CN" altLang="en-US" dirty="0">
                <a:latin typeface="微软雅黑" panose="020B0503020204020204" pitchFamily="34" charset="-122"/>
                <a:ea typeface="微软雅黑" panose="020B0503020204020204" pitchFamily="34" charset="-122"/>
              </a:rPr>
              <a:t>同时，结合对全球开源项目健康度全面深入的了解，从中总结出当前全球开源领域的主流技术栈趋势以及优秀项目的特点和共性。我国的开源项目和社区发展可以借鉴国际上的先进经验，</a:t>
            </a:r>
            <a:r>
              <a:rPr lang="zh-CN" altLang="zh-CN" kern="100" dirty="0">
                <a:latin typeface="微软雅黑" panose="020B0503020204020204" pitchFamily="34" charset="-122"/>
                <a:ea typeface="微软雅黑" panose="020B0503020204020204" pitchFamily="34" charset="-122"/>
                <a:cs typeface="Times New Roman" panose="02020603050405020304" pitchFamily="18" charset="0"/>
              </a:rPr>
              <a:t>快速补齐短板，</a:t>
            </a:r>
            <a:r>
              <a:rPr lang="zh-CN" altLang="en-US" dirty="0">
                <a:latin typeface="微软雅黑" panose="020B0503020204020204" pitchFamily="34" charset="-122"/>
                <a:ea typeface="微软雅黑" panose="020B0503020204020204" pitchFamily="34" charset="-122"/>
              </a:rPr>
              <a:t>结合自身实际情况，找准发展路径，提升参与度，更好地融入全球开源生态，提升我国在国际开源领域的影响力和话语权，助力中国跻身全球开源前列。</a:t>
            </a:r>
            <a:endParaRPr lang="en-US" altLang="zh-CN" dirty="0">
              <a:latin typeface="微软雅黑" panose="020B0503020204020204" pitchFamily="34" charset="-122"/>
              <a:ea typeface="微软雅黑" panose="020B0503020204020204" pitchFamily="34" charset="-122"/>
            </a:endParaRPr>
          </a:p>
        </p:txBody>
      </p:sp>
      <p:grpSp>
        <p:nvGrpSpPr>
          <p:cNvPr id="38"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2102413"/>
            <a:ext cx="1281860" cy="3080018"/>
            <a:chOff x="0" y="0"/>
            <a:chExt cx="1905000" cy="4577282"/>
          </a:xfrm>
        </p:grpSpPr>
        <p:sp>
          <p:nvSpPr>
            <p:cNvPr id="39" name="Rounded Rectangle"/>
            <p:cNvSpPr/>
            <p:nvPr/>
          </p:nvSpPr>
          <p:spPr>
            <a:xfrm>
              <a:off x="0" y="0"/>
              <a:ext cx="1905000" cy="1905000"/>
            </a:xfrm>
            <a:prstGeom prst="roundRect">
              <a:avLst>
                <a:gd name="adj" fmla="val 6667"/>
              </a:avLst>
            </a:prstGeom>
            <a:noFill/>
            <a:ln w="25400" cap="flat">
              <a:solidFill>
                <a:schemeClr val="tx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nvGrpSpPr>
            <p:cNvPr id="40" name="Group"/>
            <p:cNvGrpSpPr/>
            <p:nvPr/>
          </p:nvGrpSpPr>
          <p:grpSpPr>
            <a:xfrm>
              <a:off x="117523" y="1073150"/>
              <a:ext cx="1669964" cy="3504132"/>
              <a:chOff x="-299037" y="749300"/>
              <a:chExt cx="1669963" cy="3504132"/>
            </a:xfrm>
          </p:grpSpPr>
          <p:sp>
            <p:nvSpPr>
              <p:cNvPr id="41" name="Shape"/>
              <p:cNvSpPr/>
              <p:nvPr/>
            </p:nvSpPr>
            <p:spPr>
              <a:xfrm>
                <a:off x="276906" y="3694633"/>
                <a:ext cx="558799" cy="558799"/>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42" name="Target"/>
              <p:cNvSpPr txBox="1">
                <a:spLocks noChangeArrowheads="1"/>
              </p:cNvSpPr>
              <p:nvPr/>
            </p:nvSpPr>
            <p:spPr bwMode="auto">
              <a:xfrm>
                <a:off x="-299037" y="749300"/>
                <a:ext cx="1669963"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latin typeface="+mn-ea"/>
                    <a:cs typeface="+mn-ea"/>
                    <a:sym typeface="+mn-lt"/>
                  </a:rPr>
                  <a:t>激励</a:t>
                </a:r>
                <a:r>
                  <a:rPr lang="en-US" altLang="zh-CN" b="1" dirty="0">
                    <a:solidFill>
                      <a:srgbClr val="F6F9FF"/>
                    </a:solidFill>
                    <a:latin typeface="+mn-ea"/>
                    <a:cs typeface="+mn-ea"/>
                    <a:sym typeface="+mn-lt"/>
                  </a:rPr>
                  <a:t>&amp;</a:t>
                </a:r>
                <a:r>
                  <a:rPr lang="zh-CN" altLang="en-US" b="1" dirty="0">
                    <a:solidFill>
                      <a:srgbClr val="F6F9FF"/>
                    </a:solidFill>
                    <a:latin typeface="+mn-ea"/>
                    <a:cs typeface="+mn-ea"/>
                    <a:sym typeface="+mn-lt"/>
                  </a:rPr>
                  <a:t>对比</a:t>
                </a:r>
                <a:endParaRPr lang="zh-CN" altLang="zh-CN" b="1" dirty="0">
                  <a:solidFill>
                    <a:srgbClr val="F6F9FF"/>
                  </a:solidFill>
                  <a:latin typeface="+mn-ea"/>
                  <a:cs typeface="+mn-ea"/>
                  <a:sym typeface="+mn-lt"/>
                </a:endParaRPr>
              </a:p>
            </p:txBody>
          </p:sp>
        </p:grpSp>
      </p:grpSp>
      <p:grpSp>
        <p:nvGrpSpPr>
          <p:cNvPr id="43"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3335901"/>
            <a:ext cx="1281860" cy="1281860"/>
            <a:chOff x="0" y="0"/>
            <a:chExt cx="1905000" cy="1905000"/>
          </a:xfrm>
        </p:grpSpPr>
        <p:sp>
          <p:nvSpPr>
            <p:cNvPr id="44" name="Option"/>
            <p:cNvSpPr txBox="1">
              <a:spLocks noChangeArrowheads="1"/>
            </p:cNvSpPr>
            <p:nvPr/>
          </p:nvSpPr>
          <p:spPr bwMode="auto">
            <a:xfrm>
              <a:off x="609457" y="1073148"/>
              <a:ext cx="686092"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预警</a:t>
              </a:r>
              <a:endParaRPr lang="zh-CN" altLang="zh-CN" b="1" dirty="0">
                <a:solidFill>
                  <a:srgbClr val="F6F9FF"/>
                </a:solidFill>
                <a:cs typeface="+mn-ea"/>
                <a:sym typeface="+mn-lt"/>
              </a:endParaRPr>
            </a:p>
          </p:txBody>
        </p:sp>
        <p:sp>
          <p:nvSpPr>
            <p:cNvPr id="45"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46"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1168" y="868926"/>
            <a:ext cx="1281860" cy="1281860"/>
            <a:chOff x="0" y="0"/>
            <a:chExt cx="1905000" cy="1905000"/>
          </a:xfrm>
        </p:grpSpPr>
        <p:sp>
          <p:nvSpPr>
            <p:cNvPr id="47" name="Layers"/>
            <p:cNvSpPr txBox="1">
              <a:spLocks noChangeArrowheads="1"/>
            </p:cNvSpPr>
            <p:nvPr/>
          </p:nvSpPr>
          <p:spPr bwMode="auto">
            <a:xfrm>
              <a:off x="437936" y="1073149"/>
              <a:ext cx="1029135"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可视化</a:t>
              </a:r>
              <a:endParaRPr lang="zh-CN" altLang="zh-CN" b="1" dirty="0">
                <a:solidFill>
                  <a:srgbClr val="F6F9FF"/>
                </a:solidFill>
                <a:cs typeface="+mn-ea"/>
                <a:sym typeface="+mn-lt"/>
              </a:endParaRPr>
            </a:p>
          </p:txBody>
        </p:sp>
        <p:sp>
          <p:nvSpPr>
            <p:cNvPr id="48" name="Rounded Rectangle"/>
            <p:cNvSpPr/>
            <p:nvPr/>
          </p:nvSpPr>
          <p:spPr>
            <a:xfrm>
              <a:off x="0" y="0"/>
              <a:ext cx="1905000" cy="1905000"/>
            </a:xfrm>
            <a:prstGeom prst="roundRect">
              <a:avLst>
                <a:gd name="adj" fmla="val 6667"/>
              </a:avLst>
            </a:prstGeom>
            <a:noFill/>
            <a:ln w="25400" cap="flat">
              <a:solidFill>
                <a:srgbClr val="C8CBD1"/>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a:solidFill>
                  <a:srgbClr val="FFFFFF"/>
                </a:solidFill>
                <a:cs typeface="+mn-ea"/>
                <a:sym typeface="+mn-lt"/>
              </a:endParaRPr>
            </a:p>
          </p:txBody>
        </p:sp>
      </p:grpSp>
      <p:grpSp>
        <p:nvGrpSpPr>
          <p:cNvPr id="49"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956247" y="2382287"/>
            <a:ext cx="1281860" cy="3468961"/>
            <a:chOff x="0" y="-3250298"/>
            <a:chExt cx="1905000" cy="5155298"/>
          </a:xfrm>
        </p:grpSpPr>
        <p:grpSp>
          <p:nvGrpSpPr>
            <p:cNvPr id="50" name="Group"/>
            <p:cNvGrpSpPr/>
            <p:nvPr/>
          </p:nvGrpSpPr>
          <p:grpSpPr>
            <a:xfrm>
              <a:off x="609457" y="-3250298"/>
              <a:ext cx="686091" cy="4735101"/>
              <a:chOff x="185886" y="-3574148"/>
              <a:chExt cx="686090" cy="4735101"/>
            </a:xfrm>
          </p:grpSpPr>
          <p:sp>
            <p:nvSpPr>
              <p:cNvPr id="52" name="Shape"/>
              <p:cNvSpPr/>
              <p:nvPr/>
            </p:nvSpPr>
            <p:spPr>
              <a:xfrm>
                <a:off x="262347" y="-3574148"/>
                <a:ext cx="558798" cy="558800"/>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05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53" name="Layers"/>
              <p:cNvSpPr txBox="1">
                <a:spLocks noChangeArrowheads="1"/>
              </p:cNvSpPr>
              <p:nvPr/>
            </p:nvSpPr>
            <p:spPr bwMode="auto">
              <a:xfrm>
                <a:off x="185886" y="749299"/>
                <a:ext cx="686090" cy="411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趋势</a:t>
                </a:r>
                <a:endParaRPr lang="zh-CN" altLang="zh-CN" b="1" dirty="0">
                  <a:solidFill>
                    <a:srgbClr val="F6F9FF"/>
                  </a:solidFill>
                  <a:cs typeface="+mn-ea"/>
                  <a:sym typeface="+mn-lt"/>
                </a:endParaRPr>
              </a:p>
            </p:txBody>
          </p:sp>
        </p:grpSp>
        <p:sp>
          <p:nvSpPr>
            <p:cNvPr id="51" name="Rounded Rectangle"/>
            <p:cNvSpPr/>
            <p:nvPr/>
          </p:nvSpPr>
          <p:spPr>
            <a:xfrm>
              <a:off x="0" y="0"/>
              <a:ext cx="1905000" cy="1905000"/>
            </a:xfrm>
            <a:prstGeom prst="roundRect">
              <a:avLst>
                <a:gd name="adj" fmla="val 6667"/>
              </a:avLst>
            </a:prstGeom>
            <a:noFill/>
            <a:ln w="25400" cap="flat">
              <a:solidFill>
                <a:schemeClr val="accent2"/>
              </a:solidFill>
              <a:prstDash val="solid"/>
              <a:miter lim="400000"/>
            </a:ln>
            <a:effectLst/>
          </p:spPr>
          <p:txBody>
            <a:bodyPr lIns="0" tIns="0" rIns="0" bIns="0" anchor="ctr"/>
            <a:lstStyle/>
            <a:p>
              <a:pPr algn="ctr">
                <a:defRPr sz="3200" b="0">
                  <a:solidFill>
                    <a:srgbClr val="FFFFFF"/>
                  </a:solidFill>
                  <a:latin typeface="+mn-lt"/>
                  <a:ea typeface="+mn-ea"/>
                  <a:cs typeface="+mn-cs"/>
                  <a:sym typeface="Helvetica Neue Medium"/>
                </a:defRPr>
              </a:pPr>
              <a:endParaRPr sz="3600" kern="0" dirty="0">
                <a:solidFill>
                  <a:srgbClr val="FFFFFF"/>
                </a:solidFill>
                <a:cs typeface="+mn-ea"/>
                <a:sym typeface="+mn-lt"/>
              </a:endParaRPr>
            </a:p>
          </p:txBody>
        </p:sp>
      </p:grpSp>
      <p:sp>
        <p:nvSpPr>
          <p:cNvPr id="54" name="Shape"/>
          <p:cNvSpPr/>
          <p:nvPr/>
        </p:nvSpPr>
        <p:spPr>
          <a:xfrm>
            <a:off x="10377077" y="1111261"/>
            <a:ext cx="430042" cy="402513"/>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55" name="Layers"/>
          <p:cNvSpPr txBox="1">
            <a:spLocks noChangeArrowheads="1"/>
          </p:cNvSpPr>
          <p:nvPr/>
        </p:nvSpPr>
        <p:spPr bwMode="auto">
          <a:xfrm>
            <a:off x="9508467" y="6361775"/>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56" name="Layers"/>
          <p:cNvSpPr txBox="1">
            <a:spLocks noChangeArrowheads="1"/>
          </p:cNvSpPr>
          <p:nvPr/>
        </p:nvSpPr>
        <p:spPr bwMode="auto">
          <a:xfrm>
            <a:off x="11428148" y="626309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57" name="Layers"/>
          <p:cNvSpPr txBox="1">
            <a:spLocks noChangeArrowheads="1"/>
          </p:cNvSpPr>
          <p:nvPr/>
        </p:nvSpPr>
        <p:spPr bwMode="auto">
          <a:xfrm>
            <a:off x="11335204" y="373086"/>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中国</a:t>
            </a:r>
            <a:endParaRPr lang="zh-CN" altLang="zh-CN" b="1" dirty="0">
              <a:solidFill>
                <a:srgbClr val="F6F9FF"/>
              </a:solidFill>
              <a:cs typeface="+mn-ea"/>
              <a:sym typeface="+mn-lt"/>
            </a:endParaRPr>
          </a:p>
        </p:txBody>
      </p:sp>
      <p:sp>
        <p:nvSpPr>
          <p:cNvPr id="58" name="Layers"/>
          <p:cNvSpPr txBox="1">
            <a:spLocks noChangeArrowheads="1"/>
          </p:cNvSpPr>
          <p:nvPr/>
        </p:nvSpPr>
        <p:spPr bwMode="auto">
          <a:xfrm>
            <a:off x="9288335" y="266401"/>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algn="ctr" eaLnBrk="1"/>
            <a:r>
              <a:rPr lang="zh-CN" altLang="en-US" b="1" dirty="0">
                <a:solidFill>
                  <a:srgbClr val="F6F9FF"/>
                </a:solidFill>
                <a:cs typeface="+mn-ea"/>
                <a:sym typeface="+mn-lt"/>
              </a:rPr>
              <a:t>世界</a:t>
            </a:r>
            <a:endParaRPr lang="zh-CN" altLang="zh-CN" b="1" dirty="0">
              <a:solidFill>
                <a:srgbClr val="F6F9FF"/>
              </a:solidFill>
              <a:cs typeface="+mn-ea"/>
              <a:sym typeface="+mn-lt"/>
            </a:endParaRPr>
          </a:p>
        </p:txBody>
      </p:sp>
      <p:sp>
        <p:nvSpPr>
          <p:cNvPr id="59"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0417796" y="3566986"/>
            <a:ext cx="355600" cy="430887"/>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7"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F6F9FF"/>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0" name="Shape"/>
          <p:cNvSpPr/>
          <p:nvPr/>
        </p:nvSpPr>
        <p:spPr>
          <a:xfrm rot="5980169">
            <a:off x="9501782" y="67291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1" name="Shape"/>
          <p:cNvSpPr/>
          <p:nvPr/>
        </p:nvSpPr>
        <p:spPr>
          <a:xfrm rot="5162457" flipV="1">
            <a:off x="11301430" y="696257"/>
            <a:ext cx="358335" cy="33282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2" name="Shape"/>
          <p:cNvSpPr/>
          <p:nvPr/>
        </p:nvSpPr>
        <p:spPr>
          <a:xfrm rot="9986066">
            <a:off x="9635044" y="5951468"/>
            <a:ext cx="358335" cy="333108"/>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63" name="Shape"/>
          <p:cNvSpPr/>
          <p:nvPr/>
        </p:nvSpPr>
        <p:spPr>
          <a:xfrm rot="21444496" flipV="1">
            <a:off x="11313537" y="5648114"/>
            <a:ext cx="571951" cy="513710"/>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F6F9FF"/>
          </a:solidFill>
          <a:ln w="12700" cap="flat">
            <a:no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4392368" y="932652"/>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3200" b="1" dirty="0">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latin typeface="微软雅黑" panose="020B0503020204020204" pitchFamily="34" charset="-122"/>
                <a:ea typeface="微软雅黑" panose="020B0503020204020204" pitchFamily="34" charset="-122"/>
                <a:cs typeface="Arial" panose="020B0604020202020204"/>
              </a:rPr>
              <a:t>项目模型概览</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微软雅黑" panose="020B0503020204020204" pitchFamily="34" charset="-122"/>
              <a:ea typeface="微软雅黑" panose="020B0503020204020204" pitchFamily="34" charset="-122"/>
              <a:cs typeface="Arial" panose="020B0604020202020204"/>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3" name="文本框 1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3" name="图片 2"/>
          <p:cNvPicPr>
            <a:picLocks noChangeAspect="1"/>
          </p:cNvPicPr>
          <p:nvPr/>
        </p:nvPicPr>
        <p:blipFill>
          <a:blip r:embed="rId2"/>
          <a:stretch>
            <a:fillRect/>
          </a:stretch>
        </p:blipFill>
        <p:spPr>
          <a:xfrm>
            <a:off x="202117" y="1665642"/>
            <a:ext cx="8881240" cy="4808992"/>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71199" y="784436"/>
            <a:ext cx="3383415" cy="4333677"/>
          </a:xfrm>
          <a:prstGeom prst="rect">
            <a:avLst/>
          </a:prstGeom>
        </p:spPr>
      </p:pic>
      <p:sp>
        <p:nvSpPr>
          <p:cNvPr id="6" name="Down Arrow 2"/>
          <p:cNvSpPr/>
          <p:nvPr/>
        </p:nvSpPr>
        <p:spPr>
          <a:xfrm rot="14746050">
            <a:off x="8283219" y="2096530"/>
            <a:ext cx="291949" cy="399371"/>
          </a:xfrm>
          <a:prstGeom prst="downArrow">
            <a:avLst/>
          </a:prstGeom>
          <a:gradFill>
            <a:gsLst>
              <a:gs pos="14000">
                <a:schemeClr val="accent2">
                  <a:alpha val="52000"/>
                  <a:lumMod val="92000"/>
                </a:schemeClr>
              </a:gs>
              <a:gs pos="0">
                <a:schemeClr val="accent2">
                  <a:alpha val="0"/>
                </a:schemeClr>
              </a:gs>
              <a:gs pos="100000">
                <a:schemeClr val="accent2"/>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dirty="0">
              <a:ln>
                <a:noFill/>
              </a:ln>
              <a:solidFill>
                <a:srgbClr val="FFFFFF">
                  <a:lumMod val="85000"/>
                  <a:lumOff val="15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pic>
        <p:nvPicPr>
          <p:cNvPr id="5" name="图片占位符 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2"/>
          <a:stretch>
            <a:fillRect/>
          </a:stretch>
        </p:blipFill>
        <p:spPr>
          <a:xfrm>
            <a:off x="0" y="0"/>
            <a:ext cx="12192000" cy="6858000"/>
          </a:xfrm>
          <a:prstGeom prst="rect">
            <a:avLst/>
          </a:prstGeom>
          <a:solidFill>
            <a:schemeClr val="bg1">
              <a:lumMod val="85000"/>
            </a:schemeClr>
          </a:solidFill>
          <a:ln>
            <a:noFill/>
          </a:ln>
        </p:spPr>
      </p:pic>
      <p:sp>
        <p:nvSpPr>
          <p:cNvPr id="65" name="Shap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6048374" y="6287294"/>
            <a:ext cx="95250" cy="47625"/>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chemeClr val="tx1"/>
          </a:solidFill>
          <a:ln w="12700">
            <a:miter lim="400000"/>
          </a:ln>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900" kern="0">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0246"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5810249" y="2095902"/>
            <a:ext cx="571500" cy="619125"/>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cs typeface="+mn-ea"/>
              <a:sym typeface="+mn-lt"/>
            </a:endParaRPr>
          </a:p>
        </p:txBody>
      </p:sp>
      <p:sp>
        <p:nvSpPr>
          <p:cNvPr id="13" name="文本框 1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115242" y="2992663"/>
            <a:ext cx="6533014" cy="1323439"/>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rPr>
              <a:t>THANK YOU</a:t>
            </a:r>
            <a:endParaRPr lang="zh-CN" altLang="en-US" b="1" dirty="0">
              <a:gradFill flip="none" rotWithShape="1">
                <a:gsLst>
                  <a:gs pos="0">
                    <a:srgbClr val="719AF0"/>
                  </a:gs>
                  <a:gs pos="95349">
                    <a:schemeClr val="tx1"/>
                  </a:gs>
                  <a:gs pos="26000">
                    <a:srgbClr val="47FFF3"/>
                  </a:gs>
                </a:gsLst>
                <a:lin ang="0" scaled="1"/>
              </a:gradFill>
              <a:latin typeface="Times New Roman" panose="02020603050405020304" pitchFamily="18" charset="0"/>
              <a:cs typeface="Times New Roman" panose="02020603050405020304" pitchFamily="18" charset="0"/>
            </a:endParaRPr>
          </a:p>
        </p:txBody>
      </p:sp>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6"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ea"/>
              <a:sym typeface="+mn-lt"/>
            </a:endParaRPr>
          </a:p>
        </p:txBody>
      </p:sp>
      <p:sp>
        <p:nvSpPr>
          <p:cNvPr id="7" name="文本框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3200" b="1" i="0" u="none" strike="noStrike" kern="1200" cap="none" spc="0" normalizeH="0" baseline="0" noProof="0" dirty="0" err="1">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rPr>
              <a:t>OpenMonitor</a:t>
            </a:r>
            <a:endParaRPr kumimoji="0" lang="zh-CN" altLang="en-US" sz="3200" b="1" i="0" u="none" strike="noStrike" kern="1200" cap="none" spc="0" normalizeH="0" baseline="0" noProof="0" dirty="0">
              <a:ln>
                <a:noFill/>
              </a:ln>
              <a:gradFill flip="none" rotWithShape="1">
                <a:gsLst>
                  <a:gs pos="0">
                    <a:srgbClr val="719AF0"/>
                  </a:gs>
                  <a:gs pos="95000">
                    <a:srgbClr val="64D9CC">
                      <a:lumMod val="40000"/>
                      <a:lumOff val="60000"/>
                    </a:srgbClr>
                  </a:gs>
                  <a:gs pos="47000">
                    <a:srgbClr val="47FFF3"/>
                  </a:gs>
                </a:gsLst>
                <a:lin ang="0" scaled="1"/>
              </a:gradFill>
              <a:effectLst>
                <a:outerShdw blurRad="127000" dist="50800" dir="2700000" sx="101000" sy="101000" algn="tl" rotWithShape="0">
                  <a:srgbClr val="4F56EC">
                    <a:alpha val="40000"/>
                  </a:srgbClr>
                </a:outerShdw>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8" name="Group 38"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648256" y="5890711"/>
            <a:ext cx="2024115" cy="396583"/>
            <a:chOff x="1328685" y="1972528"/>
            <a:chExt cx="2024115" cy="396583"/>
          </a:xfrm>
        </p:grpSpPr>
        <p:sp>
          <p:nvSpPr>
            <p:cNvPr id="9" name="Freeform 141"/>
            <p:cNvSpPr>
              <a:spLocks noEditPoints="1"/>
            </p:cNvSpPr>
            <p:nvPr/>
          </p:nvSpPr>
          <p:spPr bwMode="auto">
            <a:xfrm>
              <a:off x="1328685" y="2047275"/>
              <a:ext cx="253594" cy="247091"/>
            </a:xfrm>
            <a:custGeom>
              <a:avLst/>
              <a:gdLst>
                <a:gd name="T0" fmla="*/ 144 w 196"/>
                <a:gd name="T1" fmla="*/ 4 h 192"/>
                <a:gd name="T2" fmla="*/ 136 w 196"/>
                <a:gd name="T3" fmla="*/ 20 h 192"/>
                <a:gd name="T4" fmla="*/ 96 w 196"/>
                <a:gd name="T5" fmla="*/ 0 h 192"/>
                <a:gd name="T6" fmla="*/ 56 w 196"/>
                <a:gd name="T7" fmla="*/ 20 h 192"/>
                <a:gd name="T8" fmla="*/ 48 w 196"/>
                <a:gd name="T9" fmla="*/ 4 h 192"/>
                <a:gd name="T10" fmla="*/ 0 w 196"/>
                <a:gd name="T11" fmla="*/ 32 h 192"/>
                <a:gd name="T12" fmla="*/ 184 w 196"/>
                <a:gd name="T13" fmla="*/ 192 h 192"/>
                <a:gd name="T14" fmla="*/ 184 w 196"/>
                <a:gd name="T15" fmla="*/ 20 h 192"/>
                <a:gd name="T16" fmla="*/ 12 w 196"/>
                <a:gd name="T17" fmla="*/ 184 h 192"/>
                <a:gd name="T18" fmla="*/ 12 w 196"/>
                <a:gd name="T19" fmla="*/ 28 h 192"/>
                <a:gd name="T20" fmla="*/ 52 w 196"/>
                <a:gd name="T21" fmla="*/ 44 h 192"/>
                <a:gd name="T22" fmla="*/ 92 w 196"/>
                <a:gd name="T23" fmla="*/ 28 h 192"/>
                <a:gd name="T24" fmla="*/ 100 w 196"/>
                <a:gd name="T25" fmla="*/ 40 h 192"/>
                <a:gd name="T26" fmla="*/ 136 w 196"/>
                <a:gd name="T27" fmla="*/ 40 h 192"/>
                <a:gd name="T28" fmla="*/ 144 w 196"/>
                <a:gd name="T29" fmla="*/ 28 h 192"/>
                <a:gd name="T30" fmla="*/ 188 w 196"/>
                <a:gd name="T31" fmla="*/ 180 h 192"/>
                <a:gd name="T32" fmla="*/ 48 w 196"/>
                <a:gd name="T33" fmla="*/ 60 h 192"/>
                <a:gd name="T34" fmla="*/ 32 w 196"/>
                <a:gd name="T35" fmla="*/ 68 h 192"/>
                <a:gd name="T36" fmla="*/ 32 w 196"/>
                <a:gd name="T37" fmla="*/ 76 h 192"/>
                <a:gd name="T38" fmla="*/ 88 w 196"/>
                <a:gd name="T39" fmla="*/ 84 h 192"/>
                <a:gd name="T40" fmla="*/ 64 w 196"/>
                <a:gd name="T41" fmla="*/ 84 h 192"/>
                <a:gd name="T42" fmla="*/ 80 w 196"/>
                <a:gd name="T43" fmla="*/ 76 h 192"/>
                <a:gd name="T44" fmla="*/ 104 w 196"/>
                <a:gd name="T45" fmla="*/ 84 h 192"/>
                <a:gd name="T46" fmla="*/ 104 w 196"/>
                <a:gd name="T47" fmla="*/ 60 h 192"/>
                <a:gd name="T48" fmla="*/ 120 w 196"/>
                <a:gd name="T49" fmla="*/ 68 h 192"/>
                <a:gd name="T50" fmla="*/ 112 w 196"/>
                <a:gd name="T51" fmla="*/ 68 h 192"/>
                <a:gd name="T52" fmla="*/ 168 w 196"/>
                <a:gd name="T53" fmla="*/ 60 h 192"/>
                <a:gd name="T54" fmla="*/ 152 w 196"/>
                <a:gd name="T55" fmla="*/ 68 h 192"/>
                <a:gd name="T56" fmla="*/ 152 w 196"/>
                <a:gd name="T57" fmla="*/ 76 h 192"/>
                <a:gd name="T58" fmla="*/ 48 w 196"/>
                <a:gd name="T59" fmla="*/ 124 h 192"/>
                <a:gd name="T60" fmla="*/ 24 w 196"/>
                <a:gd name="T61" fmla="*/ 124 h 192"/>
                <a:gd name="T62" fmla="*/ 40 w 196"/>
                <a:gd name="T63" fmla="*/ 116 h 192"/>
                <a:gd name="T64" fmla="*/ 64 w 196"/>
                <a:gd name="T65" fmla="*/ 124 h 192"/>
                <a:gd name="T66" fmla="*/ 64 w 196"/>
                <a:gd name="T67" fmla="*/ 100 h 192"/>
                <a:gd name="T68" fmla="*/ 80 w 196"/>
                <a:gd name="T69" fmla="*/ 108 h 192"/>
                <a:gd name="T70" fmla="*/ 72 w 196"/>
                <a:gd name="T71" fmla="*/ 108 h 192"/>
                <a:gd name="T72" fmla="*/ 128 w 196"/>
                <a:gd name="T73" fmla="*/ 100 h 192"/>
                <a:gd name="T74" fmla="*/ 112 w 196"/>
                <a:gd name="T75" fmla="*/ 108 h 192"/>
                <a:gd name="T76" fmla="*/ 112 w 196"/>
                <a:gd name="T77" fmla="*/ 116 h 192"/>
                <a:gd name="T78" fmla="*/ 168 w 196"/>
                <a:gd name="T79" fmla="*/ 124 h 192"/>
                <a:gd name="T80" fmla="*/ 144 w 196"/>
                <a:gd name="T81" fmla="*/ 124 h 192"/>
                <a:gd name="T82" fmla="*/ 160 w 196"/>
                <a:gd name="T83" fmla="*/ 116 h 192"/>
                <a:gd name="T84" fmla="*/ 24 w 196"/>
                <a:gd name="T85" fmla="*/ 164 h 192"/>
                <a:gd name="T86" fmla="*/ 24 w 196"/>
                <a:gd name="T87" fmla="*/ 140 h 192"/>
                <a:gd name="T88" fmla="*/ 40 w 196"/>
                <a:gd name="T89" fmla="*/ 148 h 192"/>
                <a:gd name="T90" fmla="*/ 32 w 196"/>
                <a:gd name="T91" fmla="*/ 148 h 192"/>
                <a:gd name="T92" fmla="*/ 88 w 196"/>
                <a:gd name="T93" fmla="*/ 140 h 192"/>
                <a:gd name="T94" fmla="*/ 72 w 196"/>
                <a:gd name="T95" fmla="*/ 148 h 192"/>
                <a:gd name="T96" fmla="*/ 72 w 196"/>
                <a:gd name="T97" fmla="*/ 156 h 192"/>
                <a:gd name="T98" fmla="*/ 128 w 196"/>
                <a:gd name="T99" fmla="*/ 164 h 192"/>
                <a:gd name="T100" fmla="*/ 104 w 196"/>
                <a:gd name="T101" fmla="*/ 164 h 192"/>
                <a:gd name="T102" fmla="*/ 120 w 196"/>
                <a:gd name="T103" fmla="*/ 156 h 192"/>
                <a:gd name="T104" fmla="*/ 144 w 196"/>
                <a:gd name="T105" fmla="*/ 164 h 192"/>
                <a:gd name="T106" fmla="*/ 144 w 196"/>
                <a:gd name="T107" fmla="*/ 140 h 192"/>
                <a:gd name="T108" fmla="*/ 160 w 196"/>
                <a:gd name="T109" fmla="*/ 148 h 192"/>
                <a:gd name="T110" fmla="*/ 152 w 196"/>
                <a:gd name="T111" fmla="*/ 14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192">
                  <a:moveTo>
                    <a:pt x="184" y="20"/>
                  </a:moveTo>
                  <a:cubicBezTo>
                    <a:pt x="144" y="20"/>
                    <a:pt x="144" y="20"/>
                    <a:pt x="144" y="20"/>
                  </a:cubicBezTo>
                  <a:cubicBezTo>
                    <a:pt x="144" y="4"/>
                    <a:pt x="144" y="4"/>
                    <a:pt x="144" y="4"/>
                  </a:cubicBezTo>
                  <a:cubicBezTo>
                    <a:pt x="144" y="2"/>
                    <a:pt x="142" y="0"/>
                    <a:pt x="140" y="0"/>
                  </a:cubicBezTo>
                  <a:cubicBezTo>
                    <a:pt x="138" y="0"/>
                    <a:pt x="136" y="2"/>
                    <a:pt x="136" y="4"/>
                  </a:cubicBezTo>
                  <a:cubicBezTo>
                    <a:pt x="136" y="20"/>
                    <a:pt x="136" y="20"/>
                    <a:pt x="136" y="20"/>
                  </a:cubicBezTo>
                  <a:cubicBezTo>
                    <a:pt x="100" y="20"/>
                    <a:pt x="100" y="20"/>
                    <a:pt x="100" y="20"/>
                  </a:cubicBezTo>
                  <a:cubicBezTo>
                    <a:pt x="100" y="4"/>
                    <a:pt x="100" y="4"/>
                    <a:pt x="100" y="4"/>
                  </a:cubicBezTo>
                  <a:cubicBezTo>
                    <a:pt x="100" y="2"/>
                    <a:pt x="98" y="0"/>
                    <a:pt x="96" y="0"/>
                  </a:cubicBezTo>
                  <a:cubicBezTo>
                    <a:pt x="94" y="0"/>
                    <a:pt x="92" y="2"/>
                    <a:pt x="92" y="4"/>
                  </a:cubicBezTo>
                  <a:cubicBezTo>
                    <a:pt x="92" y="20"/>
                    <a:pt x="92" y="20"/>
                    <a:pt x="92" y="20"/>
                  </a:cubicBezTo>
                  <a:cubicBezTo>
                    <a:pt x="56" y="20"/>
                    <a:pt x="56" y="20"/>
                    <a:pt x="56" y="20"/>
                  </a:cubicBezTo>
                  <a:cubicBezTo>
                    <a:pt x="56" y="4"/>
                    <a:pt x="56" y="4"/>
                    <a:pt x="56" y="4"/>
                  </a:cubicBezTo>
                  <a:cubicBezTo>
                    <a:pt x="56" y="2"/>
                    <a:pt x="54" y="0"/>
                    <a:pt x="52" y="0"/>
                  </a:cubicBezTo>
                  <a:cubicBezTo>
                    <a:pt x="50" y="0"/>
                    <a:pt x="48" y="2"/>
                    <a:pt x="48" y="4"/>
                  </a:cubicBezTo>
                  <a:cubicBezTo>
                    <a:pt x="48" y="20"/>
                    <a:pt x="48" y="20"/>
                    <a:pt x="48" y="20"/>
                  </a:cubicBezTo>
                  <a:cubicBezTo>
                    <a:pt x="12" y="20"/>
                    <a:pt x="12" y="20"/>
                    <a:pt x="12" y="20"/>
                  </a:cubicBezTo>
                  <a:cubicBezTo>
                    <a:pt x="5" y="20"/>
                    <a:pt x="0" y="25"/>
                    <a:pt x="0" y="32"/>
                  </a:cubicBezTo>
                  <a:cubicBezTo>
                    <a:pt x="0" y="180"/>
                    <a:pt x="0" y="180"/>
                    <a:pt x="0" y="180"/>
                  </a:cubicBezTo>
                  <a:cubicBezTo>
                    <a:pt x="0" y="187"/>
                    <a:pt x="5" y="192"/>
                    <a:pt x="12" y="192"/>
                  </a:cubicBezTo>
                  <a:cubicBezTo>
                    <a:pt x="184" y="192"/>
                    <a:pt x="184" y="192"/>
                    <a:pt x="184" y="192"/>
                  </a:cubicBezTo>
                  <a:cubicBezTo>
                    <a:pt x="191" y="192"/>
                    <a:pt x="196" y="187"/>
                    <a:pt x="196" y="180"/>
                  </a:cubicBezTo>
                  <a:cubicBezTo>
                    <a:pt x="196" y="32"/>
                    <a:pt x="196" y="32"/>
                    <a:pt x="196" y="32"/>
                  </a:cubicBezTo>
                  <a:cubicBezTo>
                    <a:pt x="196" y="25"/>
                    <a:pt x="191" y="20"/>
                    <a:pt x="184" y="20"/>
                  </a:cubicBezTo>
                  <a:close/>
                  <a:moveTo>
                    <a:pt x="188" y="180"/>
                  </a:moveTo>
                  <a:cubicBezTo>
                    <a:pt x="188" y="182"/>
                    <a:pt x="186" y="184"/>
                    <a:pt x="184" y="184"/>
                  </a:cubicBezTo>
                  <a:cubicBezTo>
                    <a:pt x="12" y="184"/>
                    <a:pt x="12" y="184"/>
                    <a:pt x="12" y="184"/>
                  </a:cubicBezTo>
                  <a:cubicBezTo>
                    <a:pt x="10" y="184"/>
                    <a:pt x="8" y="182"/>
                    <a:pt x="8" y="180"/>
                  </a:cubicBezTo>
                  <a:cubicBezTo>
                    <a:pt x="8" y="32"/>
                    <a:pt x="8" y="32"/>
                    <a:pt x="8" y="32"/>
                  </a:cubicBezTo>
                  <a:cubicBezTo>
                    <a:pt x="8" y="30"/>
                    <a:pt x="10" y="28"/>
                    <a:pt x="12" y="28"/>
                  </a:cubicBezTo>
                  <a:cubicBezTo>
                    <a:pt x="48" y="28"/>
                    <a:pt x="48" y="28"/>
                    <a:pt x="48" y="28"/>
                  </a:cubicBezTo>
                  <a:cubicBezTo>
                    <a:pt x="48" y="40"/>
                    <a:pt x="48" y="40"/>
                    <a:pt x="48" y="40"/>
                  </a:cubicBezTo>
                  <a:cubicBezTo>
                    <a:pt x="48" y="42"/>
                    <a:pt x="50" y="44"/>
                    <a:pt x="52" y="44"/>
                  </a:cubicBezTo>
                  <a:cubicBezTo>
                    <a:pt x="54" y="44"/>
                    <a:pt x="56" y="42"/>
                    <a:pt x="56" y="40"/>
                  </a:cubicBezTo>
                  <a:cubicBezTo>
                    <a:pt x="56" y="28"/>
                    <a:pt x="56" y="28"/>
                    <a:pt x="56" y="28"/>
                  </a:cubicBezTo>
                  <a:cubicBezTo>
                    <a:pt x="92" y="28"/>
                    <a:pt x="92" y="28"/>
                    <a:pt x="92" y="28"/>
                  </a:cubicBezTo>
                  <a:cubicBezTo>
                    <a:pt x="92" y="40"/>
                    <a:pt x="92" y="40"/>
                    <a:pt x="92" y="40"/>
                  </a:cubicBezTo>
                  <a:cubicBezTo>
                    <a:pt x="92" y="42"/>
                    <a:pt x="94" y="44"/>
                    <a:pt x="96" y="44"/>
                  </a:cubicBezTo>
                  <a:cubicBezTo>
                    <a:pt x="98" y="44"/>
                    <a:pt x="100" y="42"/>
                    <a:pt x="100" y="40"/>
                  </a:cubicBezTo>
                  <a:cubicBezTo>
                    <a:pt x="100" y="28"/>
                    <a:pt x="100" y="28"/>
                    <a:pt x="100" y="28"/>
                  </a:cubicBezTo>
                  <a:cubicBezTo>
                    <a:pt x="136" y="28"/>
                    <a:pt x="136" y="28"/>
                    <a:pt x="136" y="28"/>
                  </a:cubicBezTo>
                  <a:cubicBezTo>
                    <a:pt x="136" y="40"/>
                    <a:pt x="136" y="40"/>
                    <a:pt x="136" y="40"/>
                  </a:cubicBezTo>
                  <a:cubicBezTo>
                    <a:pt x="136" y="42"/>
                    <a:pt x="138" y="44"/>
                    <a:pt x="140" y="44"/>
                  </a:cubicBezTo>
                  <a:cubicBezTo>
                    <a:pt x="142" y="44"/>
                    <a:pt x="144" y="42"/>
                    <a:pt x="144" y="40"/>
                  </a:cubicBezTo>
                  <a:cubicBezTo>
                    <a:pt x="144" y="28"/>
                    <a:pt x="144" y="28"/>
                    <a:pt x="144" y="28"/>
                  </a:cubicBezTo>
                  <a:cubicBezTo>
                    <a:pt x="184" y="28"/>
                    <a:pt x="184" y="28"/>
                    <a:pt x="184" y="28"/>
                  </a:cubicBezTo>
                  <a:cubicBezTo>
                    <a:pt x="186" y="28"/>
                    <a:pt x="188" y="30"/>
                    <a:pt x="188" y="32"/>
                  </a:cubicBezTo>
                  <a:lnTo>
                    <a:pt x="188" y="180"/>
                  </a:lnTo>
                  <a:close/>
                  <a:moveTo>
                    <a:pt x="24" y="84"/>
                  </a:moveTo>
                  <a:cubicBezTo>
                    <a:pt x="48" y="84"/>
                    <a:pt x="48" y="84"/>
                    <a:pt x="48" y="84"/>
                  </a:cubicBezTo>
                  <a:cubicBezTo>
                    <a:pt x="48" y="60"/>
                    <a:pt x="48" y="60"/>
                    <a:pt x="48" y="60"/>
                  </a:cubicBezTo>
                  <a:cubicBezTo>
                    <a:pt x="24" y="60"/>
                    <a:pt x="24" y="60"/>
                    <a:pt x="24" y="60"/>
                  </a:cubicBezTo>
                  <a:lnTo>
                    <a:pt x="24" y="84"/>
                  </a:lnTo>
                  <a:close/>
                  <a:moveTo>
                    <a:pt x="32" y="68"/>
                  </a:moveTo>
                  <a:cubicBezTo>
                    <a:pt x="40" y="68"/>
                    <a:pt x="40" y="68"/>
                    <a:pt x="40" y="68"/>
                  </a:cubicBezTo>
                  <a:cubicBezTo>
                    <a:pt x="40" y="76"/>
                    <a:pt x="40" y="76"/>
                    <a:pt x="40" y="76"/>
                  </a:cubicBezTo>
                  <a:cubicBezTo>
                    <a:pt x="32" y="76"/>
                    <a:pt x="32" y="76"/>
                    <a:pt x="32" y="76"/>
                  </a:cubicBezTo>
                  <a:lnTo>
                    <a:pt x="32" y="68"/>
                  </a:lnTo>
                  <a:close/>
                  <a:moveTo>
                    <a:pt x="64" y="84"/>
                  </a:moveTo>
                  <a:cubicBezTo>
                    <a:pt x="88" y="84"/>
                    <a:pt x="88" y="84"/>
                    <a:pt x="88" y="84"/>
                  </a:cubicBezTo>
                  <a:cubicBezTo>
                    <a:pt x="88" y="60"/>
                    <a:pt x="88" y="60"/>
                    <a:pt x="88" y="60"/>
                  </a:cubicBezTo>
                  <a:cubicBezTo>
                    <a:pt x="64" y="60"/>
                    <a:pt x="64" y="60"/>
                    <a:pt x="64" y="60"/>
                  </a:cubicBezTo>
                  <a:lnTo>
                    <a:pt x="64" y="84"/>
                  </a:lnTo>
                  <a:close/>
                  <a:moveTo>
                    <a:pt x="72" y="68"/>
                  </a:moveTo>
                  <a:cubicBezTo>
                    <a:pt x="80" y="68"/>
                    <a:pt x="80" y="68"/>
                    <a:pt x="80" y="68"/>
                  </a:cubicBezTo>
                  <a:cubicBezTo>
                    <a:pt x="80" y="76"/>
                    <a:pt x="80" y="76"/>
                    <a:pt x="80" y="76"/>
                  </a:cubicBezTo>
                  <a:cubicBezTo>
                    <a:pt x="72" y="76"/>
                    <a:pt x="72" y="76"/>
                    <a:pt x="72" y="76"/>
                  </a:cubicBezTo>
                  <a:lnTo>
                    <a:pt x="72" y="68"/>
                  </a:lnTo>
                  <a:close/>
                  <a:moveTo>
                    <a:pt x="104" y="84"/>
                  </a:moveTo>
                  <a:cubicBezTo>
                    <a:pt x="128" y="84"/>
                    <a:pt x="128" y="84"/>
                    <a:pt x="128" y="84"/>
                  </a:cubicBezTo>
                  <a:cubicBezTo>
                    <a:pt x="128" y="60"/>
                    <a:pt x="128" y="60"/>
                    <a:pt x="128" y="60"/>
                  </a:cubicBezTo>
                  <a:cubicBezTo>
                    <a:pt x="104" y="60"/>
                    <a:pt x="104" y="60"/>
                    <a:pt x="104" y="60"/>
                  </a:cubicBezTo>
                  <a:lnTo>
                    <a:pt x="104" y="84"/>
                  </a:lnTo>
                  <a:close/>
                  <a:moveTo>
                    <a:pt x="112" y="68"/>
                  </a:moveTo>
                  <a:cubicBezTo>
                    <a:pt x="120" y="68"/>
                    <a:pt x="120" y="68"/>
                    <a:pt x="120" y="68"/>
                  </a:cubicBezTo>
                  <a:cubicBezTo>
                    <a:pt x="120" y="76"/>
                    <a:pt x="120" y="76"/>
                    <a:pt x="120" y="76"/>
                  </a:cubicBezTo>
                  <a:cubicBezTo>
                    <a:pt x="112" y="76"/>
                    <a:pt x="112" y="76"/>
                    <a:pt x="112" y="76"/>
                  </a:cubicBezTo>
                  <a:lnTo>
                    <a:pt x="112" y="68"/>
                  </a:lnTo>
                  <a:close/>
                  <a:moveTo>
                    <a:pt x="144" y="84"/>
                  </a:moveTo>
                  <a:cubicBezTo>
                    <a:pt x="168" y="84"/>
                    <a:pt x="168" y="84"/>
                    <a:pt x="168" y="84"/>
                  </a:cubicBezTo>
                  <a:cubicBezTo>
                    <a:pt x="168" y="60"/>
                    <a:pt x="168" y="60"/>
                    <a:pt x="168" y="60"/>
                  </a:cubicBezTo>
                  <a:cubicBezTo>
                    <a:pt x="144" y="60"/>
                    <a:pt x="144" y="60"/>
                    <a:pt x="144" y="60"/>
                  </a:cubicBezTo>
                  <a:lnTo>
                    <a:pt x="144" y="84"/>
                  </a:lnTo>
                  <a:close/>
                  <a:moveTo>
                    <a:pt x="152" y="68"/>
                  </a:moveTo>
                  <a:cubicBezTo>
                    <a:pt x="160" y="68"/>
                    <a:pt x="160" y="68"/>
                    <a:pt x="160" y="68"/>
                  </a:cubicBezTo>
                  <a:cubicBezTo>
                    <a:pt x="160" y="76"/>
                    <a:pt x="160" y="76"/>
                    <a:pt x="160" y="76"/>
                  </a:cubicBezTo>
                  <a:cubicBezTo>
                    <a:pt x="152" y="76"/>
                    <a:pt x="152" y="76"/>
                    <a:pt x="152" y="76"/>
                  </a:cubicBezTo>
                  <a:lnTo>
                    <a:pt x="152" y="68"/>
                  </a:lnTo>
                  <a:close/>
                  <a:moveTo>
                    <a:pt x="24" y="124"/>
                  </a:moveTo>
                  <a:cubicBezTo>
                    <a:pt x="48" y="124"/>
                    <a:pt x="48" y="124"/>
                    <a:pt x="48" y="124"/>
                  </a:cubicBezTo>
                  <a:cubicBezTo>
                    <a:pt x="48" y="100"/>
                    <a:pt x="48" y="100"/>
                    <a:pt x="48" y="100"/>
                  </a:cubicBezTo>
                  <a:cubicBezTo>
                    <a:pt x="24" y="100"/>
                    <a:pt x="24" y="100"/>
                    <a:pt x="24" y="100"/>
                  </a:cubicBezTo>
                  <a:lnTo>
                    <a:pt x="24" y="124"/>
                  </a:lnTo>
                  <a:close/>
                  <a:moveTo>
                    <a:pt x="32" y="108"/>
                  </a:moveTo>
                  <a:cubicBezTo>
                    <a:pt x="40" y="108"/>
                    <a:pt x="40" y="108"/>
                    <a:pt x="40" y="108"/>
                  </a:cubicBezTo>
                  <a:cubicBezTo>
                    <a:pt x="40" y="116"/>
                    <a:pt x="40" y="116"/>
                    <a:pt x="40" y="116"/>
                  </a:cubicBezTo>
                  <a:cubicBezTo>
                    <a:pt x="32" y="116"/>
                    <a:pt x="32" y="116"/>
                    <a:pt x="32" y="116"/>
                  </a:cubicBezTo>
                  <a:lnTo>
                    <a:pt x="32" y="108"/>
                  </a:lnTo>
                  <a:close/>
                  <a:moveTo>
                    <a:pt x="64" y="124"/>
                  </a:moveTo>
                  <a:cubicBezTo>
                    <a:pt x="88" y="124"/>
                    <a:pt x="88" y="124"/>
                    <a:pt x="88" y="124"/>
                  </a:cubicBezTo>
                  <a:cubicBezTo>
                    <a:pt x="88" y="100"/>
                    <a:pt x="88" y="100"/>
                    <a:pt x="88" y="100"/>
                  </a:cubicBezTo>
                  <a:cubicBezTo>
                    <a:pt x="64" y="100"/>
                    <a:pt x="64" y="100"/>
                    <a:pt x="64" y="100"/>
                  </a:cubicBezTo>
                  <a:lnTo>
                    <a:pt x="64" y="124"/>
                  </a:lnTo>
                  <a:close/>
                  <a:moveTo>
                    <a:pt x="72" y="108"/>
                  </a:moveTo>
                  <a:cubicBezTo>
                    <a:pt x="80" y="108"/>
                    <a:pt x="80" y="108"/>
                    <a:pt x="80" y="108"/>
                  </a:cubicBezTo>
                  <a:cubicBezTo>
                    <a:pt x="80" y="116"/>
                    <a:pt x="80" y="116"/>
                    <a:pt x="80" y="116"/>
                  </a:cubicBezTo>
                  <a:cubicBezTo>
                    <a:pt x="72" y="116"/>
                    <a:pt x="72" y="116"/>
                    <a:pt x="72" y="116"/>
                  </a:cubicBezTo>
                  <a:lnTo>
                    <a:pt x="72" y="108"/>
                  </a:lnTo>
                  <a:close/>
                  <a:moveTo>
                    <a:pt x="104" y="124"/>
                  </a:moveTo>
                  <a:cubicBezTo>
                    <a:pt x="128" y="124"/>
                    <a:pt x="128" y="124"/>
                    <a:pt x="128" y="124"/>
                  </a:cubicBezTo>
                  <a:cubicBezTo>
                    <a:pt x="128" y="100"/>
                    <a:pt x="128" y="100"/>
                    <a:pt x="128" y="100"/>
                  </a:cubicBezTo>
                  <a:cubicBezTo>
                    <a:pt x="104" y="100"/>
                    <a:pt x="104" y="100"/>
                    <a:pt x="104" y="100"/>
                  </a:cubicBezTo>
                  <a:lnTo>
                    <a:pt x="104" y="124"/>
                  </a:lnTo>
                  <a:close/>
                  <a:moveTo>
                    <a:pt x="112" y="108"/>
                  </a:moveTo>
                  <a:cubicBezTo>
                    <a:pt x="120" y="108"/>
                    <a:pt x="120" y="108"/>
                    <a:pt x="120" y="108"/>
                  </a:cubicBezTo>
                  <a:cubicBezTo>
                    <a:pt x="120" y="116"/>
                    <a:pt x="120" y="116"/>
                    <a:pt x="120" y="116"/>
                  </a:cubicBezTo>
                  <a:cubicBezTo>
                    <a:pt x="112" y="116"/>
                    <a:pt x="112" y="116"/>
                    <a:pt x="112" y="116"/>
                  </a:cubicBezTo>
                  <a:lnTo>
                    <a:pt x="112" y="108"/>
                  </a:lnTo>
                  <a:close/>
                  <a:moveTo>
                    <a:pt x="144" y="124"/>
                  </a:moveTo>
                  <a:cubicBezTo>
                    <a:pt x="168" y="124"/>
                    <a:pt x="168" y="124"/>
                    <a:pt x="168" y="124"/>
                  </a:cubicBezTo>
                  <a:cubicBezTo>
                    <a:pt x="168" y="100"/>
                    <a:pt x="168" y="100"/>
                    <a:pt x="168" y="100"/>
                  </a:cubicBezTo>
                  <a:cubicBezTo>
                    <a:pt x="144" y="100"/>
                    <a:pt x="144" y="100"/>
                    <a:pt x="144" y="100"/>
                  </a:cubicBezTo>
                  <a:lnTo>
                    <a:pt x="144" y="124"/>
                  </a:lnTo>
                  <a:close/>
                  <a:moveTo>
                    <a:pt x="152" y="108"/>
                  </a:moveTo>
                  <a:cubicBezTo>
                    <a:pt x="160" y="108"/>
                    <a:pt x="160" y="108"/>
                    <a:pt x="160" y="108"/>
                  </a:cubicBezTo>
                  <a:cubicBezTo>
                    <a:pt x="160" y="116"/>
                    <a:pt x="160" y="116"/>
                    <a:pt x="160" y="116"/>
                  </a:cubicBezTo>
                  <a:cubicBezTo>
                    <a:pt x="152" y="116"/>
                    <a:pt x="152" y="116"/>
                    <a:pt x="152" y="116"/>
                  </a:cubicBezTo>
                  <a:lnTo>
                    <a:pt x="152" y="108"/>
                  </a:lnTo>
                  <a:close/>
                  <a:moveTo>
                    <a:pt x="24" y="164"/>
                  </a:moveTo>
                  <a:cubicBezTo>
                    <a:pt x="48" y="164"/>
                    <a:pt x="48" y="164"/>
                    <a:pt x="48" y="164"/>
                  </a:cubicBezTo>
                  <a:cubicBezTo>
                    <a:pt x="48" y="140"/>
                    <a:pt x="48" y="140"/>
                    <a:pt x="48" y="140"/>
                  </a:cubicBezTo>
                  <a:cubicBezTo>
                    <a:pt x="24" y="140"/>
                    <a:pt x="24" y="140"/>
                    <a:pt x="24" y="140"/>
                  </a:cubicBezTo>
                  <a:lnTo>
                    <a:pt x="24" y="164"/>
                  </a:lnTo>
                  <a:close/>
                  <a:moveTo>
                    <a:pt x="32" y="148"/>
                  </a:moveTo>
                  <a:cubicBezTo>
                    <a:pt x="40" y="148"/>
                    <a:pt x="40" y="148"/>
                    <a:pt x="40" y="148"/>
                  </a:cubicBezTo>
                  <a:cubicBezTo>
                    <a:pt x="40" y="156"/>
                    <a:pt x="40" y="156"/>
                    <a:pt x="40" y="156"/>
                  </a:cubicBezTo>
                  <a:cubicBezTo>
                    <a:pt x="32" y="156"/>
                    <a:pt x="32" y="156"/>
                    <a:pt x="32" y="156"/>
                  </a:cubicBezTo>
                  <a:lnTo>
                    <a:pt x="32" y="148"/>
                  </a:lnTo>
                  <a:close/>
                  <a:moveTo>
                    <a:pt x="64" y="164"/>
                  </a:moveTo>
                  <a:cubicBezTo>
                    <a:pt x="88" y="164"/>
                    <a:pt x="88" y="164"/>
                    <a:pt x="88" y="164"/>
                  </a:cubicBezTo>
                  <a:cubicBezTo>
                    <a:pt x="88" y="140"/>
                    <a:pt x="88" y="140"/>
                    <a:pt x="88" y="140"/>
                  </a:cubicBezTo>
                  <a:cubicBezTo>
                    <a:pt x="64" y="140"/>
                    <a:pt x="64" y="140"/>
                    <a:pt x="64" y="140"/>
                  </a:cubicBezTo>
                  <a:lnTo>
                    <a:pt x="64" y="164"/>
                  </a:lnTo>
                  <a:close/>
                  <a:moveTo>
                    <a:pt x="72" y="148"/>
                  </a:moveTo>
                  <a:cubicBezTo>
                    <a:pt x="80" y="148"/>
                    <a:pt x="80" y="148"/>
                    <a:pt x="80" y="148"/>
                  </a:cubicBezTo>
                  <a:cubicBezTo>
                    <a:pt x="80" y="156"/>
                    <a:pt x="80" y="156"/>
                    <a:pt x="80" y="156"/>
                  </a:cubicBezTo>
                  <a:cubicBezTo>
                    <a:pt x="72" y="156"/>
                    <a:pt x="72" y="156"/>
                    <a:pt x="72" y="156"/>
                  </a:cubicBezTo>
                  <a:lnTo>
                    <a:pt x="72" y="148"/>
                  </a:lnTo>
                  <a:close/>
                  <a:moveTo>
                    <a:pt x="104" y="164"/>
                  </a:moveTo>
                  <a:cubicBezTo>
                    <a:pt x="128" y="164"/>
                    <a:pt x="128" y="164"/>
                    <a:pt x="128" y="164"/>
                  </a:cubicBezTo>
                  <a:cubicBezTo>
                    <a:pt x="128" y="140"/>
                    <a:pt x="128" y="140"/>
                    <a:pt x="128" y="140"/>
                  </a:cubicBezTo>
                  <a:cubicBezTo>
                    <a:pt x="104" y="140"/>
                    <a:pt x="104" y="140"/>
                    <a:pt x="104" y="140"/>
                  </a:cubicBezTo>
                  <a:lnTo>
                    <a:pt x="104" y="164"/>
                  </a:lnTo>
                  <a:close/>
                  <a:moveTo>
                    <a:pt x="112" y="148"/>
                  </a:moveTo>
                  <a:cubicBezTo>
                    <a:pt x="120" y="148"/>
                    <a:pt x="120" y="148"/>
                    <a:pt x="120" y="148"/>
                  </a:cubicBezTo>
                  <a:cubicBezTo>
                    <a:pt x="120" y="156"/>
                    <a:pt x="120" y="156"/>
                    <a:pt x="120" y="156"/>
                  </a:cubicBezTo>
                  <a:cubicBezTo>
                    <a:pt x="112" y="156"/>
                    <a:pt x="112" y="156"/>
                    <a:pt x="112" y="156"/>
                  </a:cubicBezTo>
                  <a:lnTo>
                    <a:pt x="112" y="148"/>
                  </a:lnTo>
                  <a:close/>
                  <a:moveTo>
                    <a:pt x="144" y="164"/>
                  </a:moveTo>
                  <a:cubicBezTo>
                    <a:pt x="168" y="164"/>
                    <a:pt x="168" y="164"/>
                    <a:pt x="168" y="164"/>
                  </a:cubicBezTo>
                  <a:cubicBezTo>
                    <a:pt x="168" y="140"/>
                    <a:pt x="168" y="140"/>
                    <a:pt x="168" y="140"/>
                  </a:cubicBezTo>
                  <a:cubicBezTo>
                    <a:pt x="144" y="140"/>
                    <a:pt x="144" y="140"/>
                    <a:pt x="144" y="140"/>
                  </a:cubicBezTo>
                  <a:lnTo>
                    <a:pt x="144" y="164"/>
                  </a:lnTo>
                  <a:close/>
                  <a:moveTo>
                    <a:pt x="152" y="148"/>
                  </a:moveTo>
                  <a:cubicBezTo>
                    <a:pt x="160" y="148"/>
                    <a:pt x="160" y="148"/>
                    <a:pt x="160" y="148"/>
                  </a:cubicBezTo>
                  <a:cubicBezTo>
                    <a:pt x="160" y="156"/>
                    <a:pt x="160" y="156"/>
                    <a:pt x="160" y="156"/>
                  </a:cubicBezTo>
                  <a:cubicBezTo>
                    <a:pt x="152" y="156"/>
                    <a:pt x="152" y="156"/>
                    <a:pt x="152" y="156"/>
                  </a:cubicBezTo>
                  <a:lnTo>
                    <a:pt x="152" y="148"/>
                  </a:lnTo>
                  <a:close/>
                </a:path>
              </a:pathLst>
            </a:custGeom>
            <a:solidFill>
              <a:schemeClr val="tx1"/>
            </a:solidFill>
            <a:ln>
              <a:noFill/>
            </a:ln>
          </p:spPr>
          <p:txBody>
            <a:bodyPr vert="horz" wrap="square" lIns="91440" tIns="45720" rIns="91440" bIns="45720" numCol="1" anchor="t" anchorCtr="0" compatLnSpc="1"/>
            <a:lstStyle/>
            <a:p>
              <a:endParaRPr lang="en-US"/>
            </a:p>
          </p:txBody>
        </p:sp>
        <p:sp>
          <p:nvSpPr>
            <p:cNvPr id="11" name="TextBox 40"/>
            <p:cNvSpPr txBox="1"/>
            <p:nvPr/>
          </p:nvSpPr>
          <p:spPr>
            <a:xfrm>
              <a:off x="1582279" y="1972528"/>
              <a:ext cx="1770521" cy="396583"/>
            </a:xfrm>
            <a:prstGeom prst="rect">
              <a:avLst/>
            </a:prstGeom>
            <a:noFill/>
          </p:spPr>
          <p:txBody>
            <a:bodyPr wrap="square" rtlCol="0">
              <a:spAutoFit/>
            </a:bodyPr>
            <a:lstStyle/>
            <a:p>
              <a:pPr>
                <a:lnSpc>
                  <a:spcPct val="120000"/>
                </a:lnSpc>
              </a:pPr>
              <a:r>
                <a:rPr lang="en-US" i="1" dirty="0"/>
                <a:t>03  12  2024</a:t>
              </a:r>
              <a:endParaRPr lang="en-US" i="1" dirty="0"/>
            </a:p>
          </p:txBody>
        </p:sp>
      </p:gr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0"/>
          </p:nvPr>
        </p:nvPicPr>
        <p:blipFill>
          <a:blip r:embed="rId1"/>
          <a:stretch>
            <a:fillRect/>
          </a:stretch>
        </p:blipFill>
        <p:spPr>
          <a:xfrm>
            <a:off x="0" y="0"/>
            <a:ext cx="12192000" cy="6858000"/>
          </a:xfrm>
        </p:spPr>
      </p:pic>
      <p:sp>
        <p:nvSpPr>
          <p:cNvPr id="3"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18" name="文本框 1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1517510"/>
            <a:ext cx="5732070"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ONE</a:t>
            </a:r>
            <a:endParaRPr lang="zh-CN" altLang="en-US"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endParaRPr>
          </a:p>
        </p:txBody>
      </p:sp>
      <p:sp>
        <p:nvSpPr>
          <p:cNvPr id="20"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1220092" y="4434815"/>
            <a:ext cx="835335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Project Origin and Development Background</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
        <p:nvSpPr>
          <p:cNvPr id="2"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4" name="文本框 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6" name="文本框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83807" y="3222384"/>
            <a:ext cx="9626251"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项目缘起与开发背景</a:t>
            </a:r>
            <a:endParaRPr lang="zh-CN" altLang="en-US" sz="6000" b="1" dirty="0"/>
          </a:p>
        </p:txBody>
      </p:sp>
      <p:sp>
        <p:nvSpPr>
          <p:cNvPr id="5" name="流程图: 决策 4"/>
          <p:cNvSpPr/>
          <p:nvPr/>
        </p:nvSpPr>
        <p:spPr>
          <a:xfrm>
            <a:off x="482592" y="1752749"/>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图片占位符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Grp="1" noChangeAspect="1"/>
          </p:cNvPicPr>
          <p:nvPr>
            <p:ph type="pic" sz="quarter" idx="11"/>
          </p:nvPr>
        </p:nvPicPr>
        <p:blipFill>
          <a:blip r:embed="rId1"/>
          <a:stretch>
            <a:fillRect/>
          </a:stretch>
        </p:blipFill>
        <p:spPr>
          <a:xfrm>
            <a:off x="200528" y="922705"/>
            <a:ext cx="11790944" cy="5738281"/>
          </a:xfrm>
        </p:spPr>
      </p:pic>
      <p:pic>
        <p:nvPicPr>
          <p:cNvPr id="15" name="图片 1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rcRect l="10227" t="23554" r="11260" b="23442"/>
          <a:stretch>
            <a:fillRect/>
          </a:stretch>
        </p:blipFill>
        <p:spPr>
          <a:xfrm>
            <a:off x="219954" y="2217991"/>
            <a:ext cx="11771518" cy="4442995"/>
          </a:xfrm>
          <a:prstGeom prst="rect">
            <a:avLst/>
          </a:prstGeom>
        </p:spPr>
      </p:pic>
      <p:grpSp>
        <p:nvGrpSpPr>
          <p:cNvPr id="2" name="Group 1"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300507" y="1039746"/>
            <a:ext cx="6954546" cy="3486314"/>
            <a:chOff x="1691641" y="1803046"/>
            <a:chExt cx="4159528" cy="2168879"/>
          </a:xfrm>
        </p:grpSpPr>
        <p:sp>
          <p:nvSpPr>
            <p:cNvPr id="9" name="Rectangle 8"/>
            <p:cNvSpPr/>
            <p:nvPr/>
          </p:nvSpPr>
          <p:spPr>
            <a:xfrm>
              <a:off x="1691641" y="1803046"/>
              <a:ext cx="4159528" cy="2168879"/>
            </a:xfrm>
            <a:prstGeom prst="rect">
              <a:avLst/>
            </a:prstGeom>
            <a:gradFill>
              <a:gsLst>
                <a:gs pos="1000">
                  <a:schemeClr val="bg2"/>
                </a:gs>
                <a:gs pos="100000">
                  <a:schemeClr val="accent1">
                    <a:lumMod val="75000"/>
                    <a:alpha val="80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20" name="TextBox 19"/>
            <p:cNvSpPr txBox="1"/>
            <p:nvPr/>
          </p:nvSpPr>
          <p:spPr>
            <a:xfrm>
              <a:off x="1800546" y="1953801"/>
              <a:ext cx="2149952" cy="32550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800" b="1" dirty="0">
                  <a:solidFill>
                    <a:srgbClr val="FFFFFF"/>
                  </a:solidFill>
                  <a:latin typeface="微软雅黑" panose="020B0503020204020204" pitchFamily="34" charset="-122"/>
                  <a:ea typeface="微软雅黑" panose="020B0503020204020204" pitchFamily="34" charset="-122"/>
                  <a:cs typeface="Arial" panose="020B0604020202020204"/>
                </a:rPr>
                <a:t>我国开源社区现状</a:t>
              </a:r>
              <a:endParaRPr kumimoji="0" lang="en-US" sz="28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grpSp>
      <p:sp>
        <p:nvSpPr>
          <p:cNvPr id="2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50149" y="1877239"/>
            <a:ext cx="6192342" cy="234628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lang="en-US" altLang="zh-CN" sz="2000" kern="100" dirty="0">
                <a:effectLst/>
                <a:latin typeface="+mj-lt"/>
                <a:ea typeface="Arial" panose="020B0604020202020204" pitchFamily="34" charset="0"/>
              </a:rPr>
              <a:t>	</a:t>
            </a:r>
            <a:r>
              <a:rPr lang="zh-CN" altLang="zh-CN" sz="2000" kern="100" dirty="0">
                <a:effectLst/>
                <a:latin typeface="+mj-lt"/>
                <a:ea typeface="Arial" panose="020B0604020202020204" pitchFamily="34" charset="0"/>
              </a:rPr>
              <a:t>《</a:t>
            </a:r>
            <a:r>
              <a:rPr lang="en-US" altLang="zh-CN" sz="2000" kern="100" dirty="0">
                <a:effectLst/>
                <a:latin typeface="+mj-lt"/>
                <a:ea typeface="Arial" panose="020B0604020202020204" pitchFamily="34" charset="0"/>
              </a:rPr>
              <a:t>2022 </a:t>
            </a:r>
            <a:r>
              <a:rPr lang="zh-CN" altLang="zh-CN" sz="2000" kern="100" dirty="0">
                <a:effectLst/>
                <a:latin typeface="+mj-lt"/>
                <a:ea typeface="Arial" panose="020B0604020202020204" pitchFamily="34" charset="0"/>
              </a:rPr>
              <a:t>中国开源贡献度报告》</a:t>
            </a:r>
            <a:r>
              <a:rPr lang="zh-CN" altLang="en-US" sz="2000" kern="100" dirty="0">
                <a:effectLst/>
                <a:latin typeface="+mj-lt"/>
                <a:ea typeface="Arial" panose="020B0604020202020204" pitchFamily="34" charset="0"/>
              </a:rPr>
              <a:t>显示，当前，我国的开源社区虽然在快速发展，但与全球开源社区相比，仍处于起步阶段。同时，尽管中国的开发者数量庞大，但在开源创造和</a:t>
            </a:r>
            <a:r>
              <a:rPr lang="zh-CN" altLang="en-US" sz="2000" kern="100" dirty="0">
                <a:latin typeface="+mj-lt"/>
                <a:ea typeface="Arial" panose="020B0604020202020204" pitchFamily="34" charset="0"/>
              </a:rPr>
              <a:t>财</a:t>
            </a:r>
            <a:r>
              <a:rPr lang="zh-CN" altLang="en-US" sz="2000" kern="100" dirty="0">
                <a:effectLst/>
                <a:latin typeface="+mj-lt"/>
                <a:ea typeface="Arial" panose="020B0604020202020204" pitchFamily="34" charset="0"/>
              </a:rPr>
              <a:t>富上的表现依然落后于全球领先国家。</a:t>
            </a:r>
            <a:endParaRPr kumimoji="0" lang="en-US" sz="2000" b="0" i="0" u="none" strike="noStrike" kern="1200" cap="none" spc="0" normalizeH="0" baseline="0" noProof="0" dirty="0">
              <a:ln>
                <a:noFill/>
              </a:ln>
              <a:effectLst/>
              <a:uLnTx/>
              <a:uFillTx/>
              <a:latin typeface="+mj-lt"/>
              <a:ea typeface="微软雅黑" panose="020B0503020204020204" pitchFamily="34" charset="-122"/>
              <a:cs typeface="Arial" panose="020B0604020202020204"/>
            </a:endParaRPr>
          </a:p>
        </p:txBody>
      </p:sp>
      <p:sp>
        <p:nvSpPr>
          <p:cNvPr id="4"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rPr>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kumimoji="0" lang="zh-CN" altLang="en-US" sz="1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1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14" name="文本框 13"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17" name="Freeform: Shape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7601693" y="1237381"/>
            <a:ext cx="4389779" cy="5423605"/>
          </a:xfrm>
          <a:custGeom>
            <a:avLst/>
            <a:gdLst>
              <a:gd name="connsiteX0" fmla="*/ 0 w 4064835"/>
              <a:gd name="connsiteY0" fmla="*/ 0 h 5423605"/>
              <a:gd name="connsiteX1" fmla="*/ 4003169 w 4064835"/>
              <a:gd name="connsiteY1" fmla="*/ 0 h 5423605"/>
              <a:gd name="connsiteX2" fmla="*/ 4064835 w 4064835"/>
              <a:gd name="connsiteY2" fmla="*/ 61666 h 5423605"/>
              <a:gd name="connsiteX3" fmla="*/ 4064835 w 4064835"/>
              <a:gd name="connsiteY3" fmla="*/ 5361939 h 5423605"/>
              <a:gd name="connsiteX4" fmla="*/ 4003169 w 4064835"/>
              <a:gd name="connsiteY4" fmla="*/ 5423605 h 5423605"/>
              <a:gd name="connsiteX5" fmla="*/ 0 w 4064835"/>
              <a:gd name="connsiteY5" fmla="*/ 5423605 h 5423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4835" h="5423605">
                <a:moveTo>
                  <a:pt x="0" y="0"/>
                </a:moveTo>
                <a:lnTo>
                  <a:pt x="4003169" y="0"/>
                </a:lnTo>
                <a:cubicBezTo>
                  <a:pt x="4037226" y="0"/>
                  <a:pt x="4064835" y="27609"/>
                  <a:pt x="4064835" y="61666"/>
                </a:cubicBezTo>
                <a:lnTo>
                  <a:pt x="4064835" y="5361939"/>
                </a:lnTo>
                <a:cubicBezTo>
                  <a:pt x="4064835" y="5395996"/>
                  <a:pt x="4037226" y="5423605"/>
                  <a:pt x="4003169" y="5423605"/>
                </a:cubicBezTo>
                <a:lnTo>
                  <a:pt x="0" y="5423605"/>
                </a:lnTo>
                <a:close/>
              </a:path>
            </a:pathLst>
          </a:custGeom>
          <a:gradFill>
            <a:gsLst>
              <a:gs pos="1000">
                <a:schemeClr val="tx1">
                  <a:lumMod val="85000"/>
                  <a:lumOff val="15000"/>
                </a:schemeClr>
              </a:gs>
              <a:gs pos="100000">
                <a:schemeClr val="tx1">
                  <a:lumMod val="95000"/>
                  <a:lumOff val="5000"/>
                </a:scheme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25" name="TextBox 46"/>
          <p:cNvSpPr txBox="1"/>
          <p:nvPr/>
        </p:nvSpPr>
        <p:spPr>
          <a:xfrm>
            <a:off x="7452168" y="1575211"/>
            <a:ext cx="3338914"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3200" b="1" dirty="0">
                <a:solidFill>
                  <a:srgbClr val="0B104D"/>
                </a:solidFill>
                <a:latin typeface="微软雅黑" panose="020B0503020204020204" pitchFamily="34" charset="-122"/>
                <a:ea typeface="微软雅黑" panose="020B0503020204020204" pitchFamily="34" charset="-122"/>
                <a:cs typeface="Arial" panose="020B0604020202020204"/>
              </a:rPr>
              <a:t>中国</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拥有全球</a:t>
            </a:r>
            <a:r>
              <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rPr>
              <a:t>30%</a:t>
            </a:r>
            <a:endPar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endParaRPr>
          </a:p>
        </p:txBody>
      </p:sp>
      <p:sp>
        <p:nvSpPr>
          <p:cNvPr id="33" name="Rectangle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618343" y="4786003"/>
            <a:ext cx="5977412" cy="1878364"/>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39" name="TextBox 21"/>
          <p:cNvSpPr txBox="1"/>
          <p:nvPr/>
        </p:nvSpPr>
        <p:spPr>
          <a:xfrm>
            <a:off x="4223225" y="4933513"/>
            <a:ext cx="3325100" cy="707886"/>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中国开发者主导的开源项目仅占全球</a:t>
            </a:r>
            <a:endParaRPr kumimoji="0" lang="en-US" sz="20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grpSp>
        <p:nvGrpSpPr>
          <p:cNvPr id="41" name="Group 1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5341131" y="5599504"/>
            <a:ext cx="1207021" cy="1008302"/>
            <a:chOff x="5701854" y="4678731"/>
            <a:chExt cx="1512455" cy="1285113"/>
          </a:xfrm>
        </p:grpSpPr>
        <p:sp>
          <p:nvSpPr>
            <p:cNvPr id="42" name="Oval 9"/>
            <p:cNvSpPr/>
            <p:nvPr/>
          </p:nvSpPr>
          <p:spPr>
            <a:xfrm>
              <a:off x="5791091" y="4678731"/>
              <a:ext cx="1285113" cy="1285113"/>
            </a:xfrm>
            <a:prstGeom prst="ellipse">
              <a:avLst/>
            </a:prstGeom>
            <a:noFill/>
            <a:ln w="38100">
              <a:solidFill>
                <a:schemeClr val="bg1">
                  <a:lumMod val="65000"/>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2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43" name="Arc 10"/>
            <p:cNvSpPr/>
            <p:nvPr/>
          </p:nvSpPr>
          <p:spPr>
            <a:xfrm>
              <a:off x="5803957" y="4678731"/>
              <a:ext cx="1285113" cy="1285113"/>
            </a:xfrm>
            <a:prstGeom prst="arc">
              <a:avLst>
                <a:gd name="adj1" fmla="val 16311768"/>
                <a:gd name="adj2" fmla="val 18976893"/>
              </a:avLst>
            </a:prstGeom>
            <a:ln w="38100" cap="rnd">
              <a:gradFill flip="none" rotWithShape="1">
                <a:gsLst>
                  <a:gs pos="0">
                    <a:schemeClr val="accent1"/>
                  </a:gs>
                  <a:gs pos="100000">
                    <a:schemeClr val="accent2"/>
                  </a:gs>
                </a:gsLst>
                <a:lin ang="13500000" scaled="1"/>
              </a:gradFill>
              <a:headEnd type="none" w="lg" len="lg"/>
              <a:tailEnd type="non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dirty="0">
                <a:ln>
                  <a:noFill/>
                </a:ln>
                <a:solidFill>
                  <a:srgbClr val="0B104D">
                    <a:lumMod val="50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54" name="TextBox 11"/>
            <p:cNvSpPr txBox="1"/>
            <p:nvPr/>
          </p:nvSpPr>
          <p:spPr>
            <a:xfrm>
              <a:off x="5701854" y="5007318"/>
              <a:ext cx="1512455" cy="69300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800" b="1" spc="-150" dirty="0">
                  <a:solidFill>
                    <a:srgbClr val="0B104D">
                      <a:lumMod val="95000"/>
                    </a:srgbClr>
                  </a:solidFill>
                  <a:latin typeface="微软雅黑" panose="020B0503020204020204" pitchFamily="34" charset="-122"/>
                  <a:ea typeface="微软雅黑" panose="020B0503020204020204" pitchFamily="34" charset="-122"/>
                  <a:cs typeface="Arial" panose="020B0604020202020204"/>
                </a:rPr>
                <a:t>12.5</a:t>
              </a:r>
              <a:r>
                <a:rPr kumimoji="0" lang="en-US" altLang="zh-CN" sz="2400" b="1" i="0" u="none" strike="noStrike" kern="1200" cap="none" spc="-150" normalizeH="0" baseline="30000" noProof="0" dirty="0">
                  <a:ln>
                    <a:noFill/>
                  </a:ln>
                  <a:solidFill>
                    <a:srgbClr val="0B104D">
                      <a:lumMod val="95000"/>
                    </a:srgbClr>
                  </a:solidFill>
                  <a:effectLst/>
                  <a:uLnTx/>
                  <a:uFillTx/>
                  <a:latin typeface="微软雅黑" panose="020B0503020204020204" pitchFamily="34" charset="-122"/>
                  <a:ea typeface="微软雅黑" panose="020B0503020204020204" pitchFamily="34" charset="-122"/>
                  <a:cs typeface="Arial" panose="020B0604020202020204"/>
                </a:rPr>
                <a:t> %</a:t>
              </a:r>
              <a:endParaRPr kumimoji="0" lang="en-US" sz="2400" b="1" i="0" u="none" strike="noStrike" kern="1200" cap="none" spc="-150" normalizeH="0" baseline="30000" noProof="0" dirty="0">
                <a:ln>
                  <a:noFill/>
                </a:ln>
                <a:solidFill>
                  <a:srgbClr val="0B104D">
                    <a:lumMod val="95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grpSp>
      <p:sp>
        <p:nvSpPr>
          <p:cNvPr id="55" name="TextBox 21"/>
          <p:cNvSpPr txBox="1"/>
          <p:nvPr/>
        </p:nvSpPr>
        <p:spPr>
          <a:xfrm>
            <a:off x="1677159" y="4921609"/>
            <a:ext cx="2688356" cy="707886"/>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国际开源项目</a:t>
            </a:r>
            <a:r>
              <a:rPr lang="en-US" altLang="zh-CN" sz="2000" dirty="0">
                <a:solidFill>
                  <a:srgbClr val="0B104D"/>
                </a:solidFill>
                <a:latin typeface="Times New Roman" panose="02020603050405020304" pitchFamily="18" charset="0"/>
                <a:ea typeface="微软雅黑" panose="020B0503020204020204" pitchFamily="34" charset="-122"/>
                <a:cs typeface="Times New Roman" panose="02020603050405020304" pitchFamily="18" charset="0"/>
              </a:rPr>
              <a:t>Top</a:t>
            </a:r>
            <a:r>
              <a:rPr lang="en-US" altLang="zh-CN" sz="2000" dirty="0">
                <a:solidFill>
                  <a:srgbClr val="0B104D"/>
                </a:solidFill>
                <a:latin typeface="微软雅黑" panose="020B0503020204020204" pitchFamily="34" charset="-122"/>
                <a:ea typeface="微软雅黑" panose="020B0503020204020204" pitchFamily="34" charset="-122"/>
                <a:cs typeface="Arial" panose="020B0604020202020204"/>
              </a:rPr>
              <a:t>50</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   中国仅占</a:t>
            </a:r>
            <a:endParaRPr kumimoji="0" lang="en-US" sz="2000" b="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56" name="TextBox 49"/>
          <p:cNvSpPr txBox="1"/>
          <p:nvPr/>
        </p:nvSpPr>
        <p:spPr>
          <a:xfrm>
            <a:off x="2677941" y="5693157"/>
            <a:ext cx="686791"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rPr>
              <a:t>2</a:t>
            </a:r>
            <a:endParaRPr kumimoji="0" lang="en-US" sz="40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endParaRPr>
          </a:p>
        </p:txBody>
      </p:sp>
      <p:sp>
        <p:nvSpPr>
          <p:cNvPr id="57" name="TextBox 49"/>
          <p:cNvSpPr txBox="1"/>
          <p:nvPr/>
        </p:nvSpPr>
        <p:spPr>
          <a:xfrm>
            <a:off x="3059529" y="6103655"/>
            <a:ext cx="68679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olidFill>
                  <a:srgbClr val="0B104D"/>
                </a:solidFill>
                <a:latin typeface="微软雅黑" panose="020B0503020204020204" pitchFamily="34" charset="-122"/>
                <a:ea typeface="微软雅黑" panose="020B0503020204020204" pitchFamily="34" charset="-122"/>
                <a:cs typeface="等线" panose="02010600030101010101" charset="-122"/>
              </a:rPr>
              <a:t>席</a:t>
            </a:r>
            <a:endParaRPr kumimoji="0" lang="en-US"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等线" panose="02010600030101010101" charset="-122"/>
            </a:endParaRPr>
          </a:p>
        </p:txBody>
      </p:sp>
      <p:sp>
        <p:nvSpPr>
          <p:cNvPr id="59" name="TextBox 46"/>
          <p:cNvSpPr txBox="1"/>
          <p:nvPr/>
        </p:nvSpPr>
        <p:spPr>
          <a:xfrm>
            <a:off x="7933483" y="3222031"/>
            <a:ext cx="4038563"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其中海外贡献者占比</a:t>
            </a:r>
            <a:r>
              <a:rPr lang="en-US" altLang="zh-CN" sz="3200" b="1" dirty="0">
                <a:solidFill>
                  <a:srgbClr val="0B104D"/>
                </a:solidFill>
                <a:latin typeface="微软雅黑" panose="020B0503020204020204" pitchFamily="34" charset="-122"/>
                <a:ea typeface="微软雅黑" panose="020B0503020204020204" pitchFamily="34" charset="-122"/>
                <a:cs typeface="Arial" panose="020B0604020202020204"/>
              </a:rPr>
              <a:t>33.7%</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0" name="TextBox 46"/>
          <p:cNvSpPr txBox="1"/>
          <p:nvPr/>
        </p:nvSpPr>
        <p:spPr>
          <a:xfrm>
            <a:off x="7445087" y="2419933"/>
            <a:ext cx="3338914"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但在开源贡献上的比列</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1" name="TextBox 46"/>
          <p:cNvSpPr txBox="1"/>
          <p:nvPr/>
        </p:nvSpPr>
        <p:spPr>
          <a:xfrm>
            <a:off x="9865531" y="2023228"/>
            <a:ext cx="1935906"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的开发者群体，</a:t>
            </a:r>
            <a:endParaRPr kumimoji="0" lang="en-US" altLang="zh-CN" sz="3200" b="1"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2" name="TextBox 46"/>
          <p:cNvSpPr txBox="1"/>
          <p:nvPr/>
        </p:nvSpPr>
        <p:spPr>
          <a:xfrm>
            <a:off x="8931679" y="2609095"/>
            <a:ext cx="3338914" cy="769441"/>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只占全球</a:t>
            </a:r>
            <a:r>
              <a:rPr lang="en-US" altLang="zh-CN" sz="4400" b="1" dirty="0">
                <a:solidFill>
                  <a:srgbClr val="0B104D"/>
                </a:solidFill>
                <a:latin typeface="微软雅黑" panose="020B0503020204020204" pitchFamily="34" charset="-122"/>
                <a:ea typeface="微软雅黑" panose="020B0503020204020204" pitchFamily="34" charset="-122"/>
                <a:cs typeface="Arial" panose="020B0604020202020204"/>
              </a:rPr>
              <a:t>9.5%</a:t>
            </a:r>
            <a:r>
              <a:rPr lang="zh-CN" altLang="en-US" sz="2000" dirty="0">
                <a:solidFill>
                  <a:srgbClr val="0B104D"/>
                </a:solidFill>
                <a:latin typeface="微软雅黑" panose="020B0503020204020204" pitchFamily="34" charset="-122"/>
                <a:ea typeface="微软雅黑" panose="020B0503020204020204" pitchFamily="34" charset="-122"/>
                <a:cs typeface="Arial" panose="020B0604020202020204"/>
              </a:rPr>
              <a:t>，</a:t>
            </a:r>
            <a:endParaRPr kumimoji="0" lang="en-US" altLang="zh-CN" sz="2000" i="0" u="none" strike="noStrike" kern="1200" cap="none" spc="0" normalizeH="0" baseline="0" noProof="0" dirty="0">
              <a:ln>
                <a:noFill/>
              </a:ln>
              <a:solidFill>
                <a:srgbClr val="0B104D"/>
              </a:solidFill>
              <a:effectLst/>
              <a:uLnTx/>
              <a:uFillTx/>
              <a:latin typeface="微软雅黑" panose="020B0503020204020204" pitchFamily="34" charset="-122"/>
              <a:ea typeface="微软雅黑" panose="020B0503020204020204" pitchFamily="34" charset="-122"/>
              <a:cs typeface="Arial" panose="020B0604020202020204"/>
            </a:endParaRPr>
          </a:p>
        </p:txBody>
      </p:sp>
      <p:sp>
        <p:nvSpPr>
          <p:cNvPr id="63" name="TextBox 46"/>
          <p:cNvSpPr txBox="1"/>
          <p:nvPr/>
        </p:nvSpPr>
        <p:spPr>
          <a:xfrm>
            <a:off x="7762874" y="4602593"/>
            <a:ext cx="4038563" cy="584775"/>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en-US" sz="2000" kern="100" dirty="0">
                <a:solidFill>
                  <a:schemeClr val="accent1"/>
                </a:solidFill>
                <a:effectLst/>
                <a:latin typeface="+mn-ea"/>
              </a:rPr>
              <a:t>开源</a:t>
            </a:r>
            <a:r>
              <a:rPr lang="zh-CN" altLang="zh-CN" sz="2000" kern="100" dirty="0">
                <a:solidFill>
                  <a:schemeClr val="accent1"/>
                </a:solidFill>
                <a:effectLst/>
                <a:latin typeface="+mn-ea"/>
              </a:rPr>
              <a:t>软件工具生态市场只占</a:t>
            </a:r>
            <a:r>
              <a:rPr lang="en-US" altLang="zh-CN" sz="2000" kern="100" dirty="0">
                <a:solidFill>
                  <a:schemeClr val="accent1"/>
                </a:solidFill>
                <a:effectLst/>
                <a:latin typeface="+mn-ea"/>
              </a:rPr>
              <a:t> </a:t>
            </a:r>
            <a:r>
              <a:rPr lang="en-US" altLang="zh-CN" sz="3200" b="1" kern="100" dirty="0">
                <a:solidFill>
                  <a:schemeClr val="accent1"/>
                </a:solidFill>
                <a:effectLst/>
                <a:latin typeface="+mn-ea"/>
              </a:rPr>
              <a:t>1%</a:t>
            </a:r>
            <a:endParaRPr kumimoji="0" lang="en-US" altLang="zh-CN" sz="3200" b="1" i="0" u="none" strike="noStrike" kern="1200" cap="none" spc="0" normalizeH="0" baseline="0" noProof="0" dirty="0">
              <a:ln>
                <a:noFill/>
              </a:ln>
              <a:solidFill>
                <a:schemeClr val="accent1"/>
              </a:solidFill>
              <a:effectLst/>
              <a:uLnTx/>
              <a:uFillTx/>
              <a:latin typeface="+mn-ea"/>
              <a:cs typeface="Arial" panose="020B0604020202020204"/>
            </a:endParaRPr>
          </a:p>
        </p:txBody>
      </p:sp>
      <p:sp>
        <p:nvSpPr>
          <p:cNvPr id="64" name="TextBox 46"/>
          <p:cNvSpPr txBox="1"/>
          <p:nvPr/>
        </p:nvSpPr>
        <p:spPr>
          <a:xfrm>
            <a:off x="7678008" y="5301989"/>
            <a:ext cx="3219972" cy="400110"/>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zh-CN" sz="2000" kern="100" dirty="0">
                <a:solidFill>
                  <a:schemeClr val="accent1"/>
                </a:solidFill>
                <a:effectLst/>
                <a:latin typeface="+mn-ea"/>
              </a:rPr>
              <a:t>全球开源</a:t>
            </a:r>
            <a:r>
              <a:rPr lang="zh-CN" altLang="en-US" sz="2000" kern="100" dirty="0">
                <a:solidFill>
                  <a:schemeClr val="accent1"/>
                </a:solidFill>
                <a:effectLst/>
                <a:latin typeface="+mn-ea"/>
              </a:rPr>
              <a:t>软件</a:t>
            </a:r>
            <a:r>
              <a:rPr lang="zh-CN" altLang="zh-CN" sz="2000" kern="100" dirty="0">
                <a:solidFill>
                  <a:schemeClr val="accent1"/>
                </a:solidFill>
                <a:effectLst/>
                <a:latin typeface="+mn-ea"/>
              </a:rPr>
              <a:t>服务的收入，</a:t>
            </a:r>
            <a:endParaRPr kumimoji="0" lang="en-US" altLang="zh-CN" sz="2000" b="1" i="0" u="none" strike="noStrike" kern="1200" cap="none" spc="0" normalizeH="0" baseline="0" noProof="0" dirty="0">
              <a:ln>
                <a:noFill/>
              </a:ln>
              <a:solidFill>
                <a:schemeClr val="accent1"/>
              </a:solidFill>
              <a:effectLst/>
              <a:uLnTx/>
              <a:uFillTx/>
              <a:latin typeface="+mn-ea"/>
              <a:cs typeface="Arial" panose="020B0604020202020204"/>
            </a:endParaRPr>
          </a:p>
        </p:txBody>
      </p:sp>
      <p:sp>
        <p:nvSpPr>
          <p:cNvPr id="65" name="TextBox 46"/>
          <p:cNvSpPr txBox="1"/>
          <p:nvPr/>
        </p:nvSpPr>
        <p:spPr>
          <a:xfrm>
            <a:off x="8595157" y="5265169"/>
            <a:ext cx="4038563" cy="1015663"/>
          </a:xfrm>
          <a:prstGeom prst="rect">
            <a:avLst/>
          </a:prstGeom>
          <a:noFill/>
        </p:spPr>
        <p:txBody>
          <a:bodyPr wrap="square" rtlCol="0">
            <a:spAutoFit/>
          </a:bodyPr>
          <a:lstStyle/>
          <a:p>
            <a:pPr marL="0" marR="0" lvl="0" indent="0" algn="ctr" defTabSz="914400" rtl="0" eaLnBrk="1" fontAlgn="auto" latinLnBrk="0" hangingPunct="1">
              <a:spcBef>
                <a:spcPts val="0"/>
              </a:spcBef>
              <a:spcAft>
                <a:spcPts val="0"/>
              </a:spcAft>
              <a:buClrTx/>
              <a:buSzTx/>
              <a:buFontTx/>
              <a:buNone/>
              <a:defRPr/>
            </a:pPr>
            <a:r>
              <a:rPr lang="zh-CN" altLang="zh-CN" sz="2000" kern="100" dirty="0">
                <a:solidFill>
                  <a:schemeClr val="accent1"/>
                </a:solidFill>
                <a:effectLst/>
                <a:latin typeface="+mn-ea"/>
              </a:rPr>
              <a:t>中国也只</a:t>
            </a:r>
            <a:r>
              <a:rPr lang="zh-CN" altLang="en-US" sz="2000" kern="100" dirty="0">
                <a:solidFill>
                  <a:schemeClr val="accent1"/>
                </a:solidFill>
                <a:effectLst/>
                <a:latin typeface="+mn-ea"/>
              </a:rPr>
              <a:t>占</a:t>
            </a:r>
            <a:r>
              <a:rPr lang="en-US" altLang="zh-CN" sz="2000" kern="100" dirty="0">
                <a:solidFill>
                  <a:schemeClr val="accent1"/>
                </a:solidFill>
                <a:effectLst/>
                <a:latin typeface="+mn-ea"/>
              </a:rPr>
              <a:t> </a:t>
            </a:r>
            <a:r>
              <a:rPr lang="en-US" altLang="zh-CN" sz="6000" b="1" kern="100" dirty="0">
                <a:solidFill>
                  <a:schemeClr val="accent1"/>
                </a:solidFill>
                <a:effectLst/>
                <a:ea typeface="Arial" panose="020B0604020202020204" pitchFamily="34" charset="0"/>
              </a:rPr>
              <a:t>1%</a:t>
            </a:r>
            <a:endParaRPr kumimoji="0" lang="en-US" altLang="zh-CN" sz="6000" b="1" i="0" u="none" strike="noStrike" kern="1200" cap="none" spc="0" normalizeH="0" baseline="0" noProof="0" dirty="0">
              <a:ln>
                <a:noFill/>
              </a:ln>
              <a:solidFill>
                <a:schemeClr val="accent1"/>
              </a:solidFill>
              <a:effectLst/>
              <a:uLnTx/>
              <a:uFillTx/>
              <a:latin typeface="微软雅黑" panose="020B0503020204020204" pitchFamily="34" charset="-122"/>
              <a:ea typeface="微软雅黑" panose="020B0503020204020204" pitchFamily="34" charset="-122"/>
              <a:cs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extLst>
              <a:ext uri="{BEBA8EAE-BF5A-486C-A8C5-ECC9F3942E4B}">
                <a14:imgProps xmlns:a14="http://schemas.microsoft.com/office/drawing/2010/main">
                  <a14:imgLayer r:embed="rId2">
                    <a14:imgEffect>
                      <a14:saturation sat="400000"/>
                    </a14:imgEffect>
                  </a14:imgLayer>
                </a14:imgProps>
              </a:ext>
            </a:extLst>
          </a:blip>
          <a:srcRect l="10227" t="23554" r="11260" b="23442"/>
          <a:stretch>
            <a:fillRect/>
          </a:stretch>
        </p:blipFill>
        <p:spPr>
          <a:xfrm>
            <a:off x="0" y="2212291"/>
            <a:ext cx="12203347" cy="4605983"/>
          </a:xfrm>
          <a:prstGeom prst="rect">
            <a:avLst/>
          </a:prstGeom>
        </p:spPr>
      </p:pic>
      <p:sp>
        <p:nvSpPr>
          <p:cNvPr id="128"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1281429"/>
            <a:ext cx="2088668" cy="2064716"/>
          </a:xfrm>
          <a:prstGeom prst="rect">
            <a:avLst/>
          </a:prstGeom>
          <a:gradFill>
            <a:gsLst>
              <a:gs pos="0">
                <a:srgbClr val="5C33E6"/>
              </a:gs>
              <a:gs pos="100000">
                <a:srgbClr val="1AAEC7"/>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2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4119868"/>
            <a:ext cx="2088668" cy="2064717"/>
          </a:xfrm>
          <a:prstGeom prst="rect">
            <a:avLst/>
          </a:prstGeom>
          <a:solidFill>
            <a:srgbClr val="292B31"/>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6394"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3424880"/>
            <a:ext cx="3949799"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effectLst/>
                <a:latin typeface="+mn-ea"/>
                <a:cs typeface="Times New Roman" panose="02020603050405020304" pitchFamily="18" charset="0"/>
              </a:rPr>
              <a:t>全球开源趋势与潜在问题</a:t>
            </a:r>
            <a:endParaRPr lang="zh-CN" altLang="zh-CN" sz="2800" dirty="0">
              <a:solidFill>
                <a:srgbClr val="F6F9FF"/>
              </a:solidFill>
              <a:latin typeface="+mn-ea"/>
              <a:cs typeface="+mn-ea"/>
              <a:sym typeface="+mn-lt"/>
            </a:endParaRPr>
          </a:p>
        </p:txBody>
      </p:sp>
      <p:sp>
        <p:nvSpPr>
          <p:cNvPr id="16395"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1352709"/>
            <a:ext cx="8537790" cy="1846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latin typeface="+mn-ea"/>
              </a:rPr>
              <a:t>从现状上看，我国的开源软件发展时间较短，正处于一个关键的窗口期</a:t>
            </a:r>
            <a:r>
              <a:rPr lang="en-US" altLang="zh-CN" sz="2000" dirty="0">
                <a:latin typeface="+mn-ea"/>
              </a:rPr>
              <a:t>——</a:t>
            </a:r>
            <a:r>
              <a:rPr lang="zh-CN" altLang="en-US" sz="2000" dirty="0">
                <a:latin typeface="+mn-ea"/>
              </a:rPr>
              <a:t>未来</a:t>
            </a:r>
            <a:r>
              <a:rPr lang="en-US" altLang="zh-CN" sz="2000" dirty="0">
                <a:latin typeface="+mn-ea"/>
              </a:rPr>
              <a:t>3-5</a:t>
            </a:r>
            <a:r>
              <a:rPr lang="zh-CN" altLang="en-US" sz="2000" dirty="0">
                <a:latin typeface="+mn-ea"/>
              </a:rPr>
              <a:t>年将会是中国开源产业的高速发展时期，预计中国的开源贡献比例和软件产业整体生态都将逐步提升。处于各发展成熟期的软件产业都有望加入到开源阵营中来，为国内软件产业发展带来更强的增长动力。</a:t>
            </a:r>
            <a:endParaRPr lang="en-US" altLang="zh-CN" sz="2000" dirty="0">
              <a:latin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907528"/>
            <a:ext cx="2872581"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kern="100" dirty="0">
                <a:latin typeface="+mn-ea"/>
                <a:cs typeface="Times New Roman" panose="02020603050405020304" pitchFamily="18" charset="0"/>
              </a:rPr>
              <a:t>我</a:t>
            </a:r>
            <a:r>
              <a:rPr lang="zh-CN" altLang="en-US" sz="2800" b="1" kern="100" dirty="0">
                <a:effectLst/>
                <a:latin typeface="+mn-ea"/>
                <a:cs typeface="Times New Roman" panose="02020603050405020304" pitchFamily="18" charset="0"/>
              </a:rPr>
              <a:t>国</a:t>
            </a:r>
            <a:r>
              <a:rPr lang="zh-CN" altLang="zh-CN" sz="2800" b="1" kern="100" dirty="0">
                <a:effectLst/>
                <a:latin typeface="+mn-ea"/>
                <a:cs typeface="Times New Roman" panose="02020603050405020304" pitchFamily="18" charset="0"/>
              </a:rPr>
              <a:t>未来发展机遇</a:t>
            </a:r>
            <a:endParaRPr lang="zh-CN" altLang="zh-CN" sz="2800" dirty="0">
              <a:solidFill>
                <a:srgbClr val="F6F9FF"/>
              </a:solidFill>
              <a:latin typeface="+mn-ea"/>
              <a:cs typeface="+mn-ea"/>
              <a:sym typeface="+mn-lt"/>
            </a:endParaRPr>
          </a:p>
        </p:txBody>
      </p:sp>
      <p:sp>
        <p:nvSpPr>
          <p:cNvPr id="10"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585921" y="3862078"/>
            <a:ext cx="8621244" cy="2769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latin typeface="+mn-ea"/>
              </a:rPr>
              <a:t>随着全球开源项目数量的激增，管理压力不断加大，如何确保项目质量、健康和持续发展成为一项关键任务。从创建、更新到维护，开源项目的健康度监测和生命周期管理问题亟待解决。</a:t>
            </a:r>
            <a:endParaRPr lang="en-US" altLang="zh-CN" sz="2000" dirty="0">
              <a:latin typeface="+mn-ea"/>
            </a:endParaRPr>
          </a:p>
          <a:p>
            <a:pPr indent="457200">
              <a:lnSpc>
                <a:spcPct val="150000"/>
              </a:lnSpc>
            </a:pPr>
            <a:r>
              <a:rPr lang="zh-CN" altLang="en-US" sz="2000" dirty="0">
                <a:latin typeface="+mn-ea"/>
              </a:rPr>
              <a:t>同时，当前开源项目缺乏完善的质量监控体系与预警机制，开发者对项目的活跃度、社区参与度和安全性等指标缺乏及时的了解，无法及时发现潜在风险，容易造成项目质量下降甚至死亡。</a:t>
            </a:r>
            <a:endParaRPr lang="zh-CN" altLang="en-US" sz="2000" dirty="0">
              <a:latin typeface="+mn-ea"/>
            </a:endParaRPr>
          </a:p>
        </p:txBody>
      </p:sp>
      <p:grpSp>
        <p:nvGrpSpPr>
          <p:cNvPr id="11" name="Group"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GrpSpPr/>
          <p:nvPr/>
        </p:nvGrpSpPr>
        <p:grpSpPr>
          <a:xfrm>
            <a:off x="9729292" y="1456061"/>
            <a:ext cx="1978571" cy="1732945"/>
            <a:chOff x="-529493" y="-391578"/>
            <a:chExt cx="3957767" cy="3465880"/>
          </a:xfrm>
        </p:grpSpPr>
        <p:sp>
          <p:nvSpPr>
            <p:cNvPr id="12" name="Shape"/>
            <p:cNvSpPr/>
            <p:nvPr/>
          </p:nvSpPr>
          <p:spPr>
            <a:xfrm>
              <a:off x="949827" y="-391578"/>
              <a:ext cx="1304864" cy="1175741"/>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3" name="Connection…"/>
            <p:cNvSpPr txBox="1">
              <a:spLocks noChangeArrowheads="1"/>
            </p:cNvSpPr>
            <p:nvPr/>
          </p:nvSpPr>
          <p:spPr bwMode="auto">
            <a:xfrm>
              <a:off x="-529493" y="858316"/>
              <a:ext cx="3957767" cy="2215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latin typeface="Times New Roman" panose="02020603050405020304" pitchFamily="18" charset="0"/>
                  <a:cs typeface="Times New Roman" panose="02020603050405020304" pitchFamily="18" charset="0"/>
                  <a:sym typeface="+mn-lt"/>
                </a:rPr>
                <a:t>China</a:t>
              </a:r>
              <a:endParaRPr lang="en-US" altLang="zh-CN" sz="32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Development </a:t>
              </a:r>
              <a:endParaRPr lang="en-US" altLang="zh-CN" sz="20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Opportunities</a:t>
              </a:r>
              <a:endParaRPr lang="zh-CN" altLang="zh-CN" sz="2000" b="1" dirty="0">
                <a:latin typeface="Times New Roman" panose="02020603050405020304" pitchFamily="18" charset="0"/>
                <a:cs typeface="Times New Roman" panose="02020603050405020304" pitchFamily="18" charset="0"/>
                <a:sym typeface="+mn-lt"/>
              </a:endParaRPr>
            </a:p>
          </p:txBody>
        </p:sp>
      </p:grpSp>
      <p:sp>
        <p:nvSpPr>
          <p:cNvPr id="14" name="Shape"/>
          <p:cNvSpPr/>
          <p:nvPr/>
        </p:nvSpPr>
        <p:spPr>
          <a:xfrm>
            <a:off x="10474850" y="4387896"/>
            <a:ext cx="509842" cy="488950"/>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5" name="Connection…"/>
          <p:cNvSpPr txBox="1">
            <a:spLocks noChangeArrowheads="1"/>
          </p:cNvSpPr>
          <p:nvPr/>
        </p:nvSpPr>
        <p:spPr bwMode="auto">
          <a:xfrm>
            <a:off x="9609401" y="4942486"/>
            <a:ext cx="2218351"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3200" b="1" dirty="0">
                <a:latin typeface="Times New Roman" panose="02020603050405020304" pitchFamily="18" charset="0"/>
                <a:cs typeface="Times New Roman" panose="02020603050405020304" pitchFamily="18" charset="0"/>
                <a:sym typeface="+mn-lt"/>
              </a:rPr>
              <a:t>Global</a:t>
            </a:r>
            <a:endParaRPr lang="en-US" altLang="zh-CN" sz="32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Open-source </a:t>
            </a:r>
            <a:endParaRPr lang="en-US" altLang="zh-CN" sz="20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Trends</a:t>
            </a:r>
            <a:endParaRPr lang="en-US" altLang="zh-CN" sz="2000" b="1" dirty="0">
              <a:latin typeface="Times New Roman" panose="02020603050405020304" pitchFamily="18" charset="0"/>
              <a:cs typeface="Times New Roman" panose="02020603050405020304" pitchFamily="18" charset="0"/>
              <a:sym typeface="+mn-lt"/>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extLst>
              <a:ext uri="{BEBA8EAE-BF5A-486C-A8C5-ECC9F3942E4B}">
                <a14:imgProps xmlns:a14="http://schemas.microsoft.com/office/drawing/2010/main">
                  <a14:imgLayer r:embed="rId2">
                    <a14:imgEffect>
                      <a14:saturation sat="400000"/>
                    </a14:imgEffect>
                  </a14:imgLayer>
                </a14:imgProps>
              </a:ext>
            </a:extLst>
          </a:blip>
          <a:srcRect l="10227" t="23554" r="11260" b="23442"/>
          <a:stretch>
            <a:fillRect/>
          </a:stretch>
        </p:blipFill>
        <p:spPr>
          <a:xfrm>
            <a:off x="0" y="2221394"/>
            <a:ext cx="12203347" cy="4605983"/>
          </a:xfrm>
          <a:prstGeom prst="rect">
            <a:avLst/>
          </a:prstGeom>
        </p:spPr>
      </p:pic>
      <p:sp>
        <p:nvSpPr>
          <p:cNvPr id="16395" name="Professionally administrate turnkey content without quality schemas. Dynamically…"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66676" y="1649977"/>
            <a:ext cx="8858869" cy="461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indent="457200">
              <a:lnSpc>
                <a:spcPct val="150000"/>
              </a:lnSpc>
            </a:pPr>
            <a:r>
              <a:rPr lang="zh-CN" altLang="en-US" sz="2000" dirty="0">
                <a:effectLst/>
                <a:latin typeface="+mn-ea"/>
                <a:cs typeface="Times New Roman" panose="02020603050405020304" pitchFamily="18" charset="0"/>
              </a:rPr>
              <a:t>随着全球</a:t>
            </a:r>
            <a:r>
              <a:rPr lang="zh-CN" altLang="zh-CN" sz="2000" dirty="0">
                <a:latin typeface="+mn-ea"/>
                <a:cs typeface="Times New Roman" panose="02020603050405020304" pitchFamily="18" charset="0"/>
              </a:rPr>
              <a:t>开源社区的扩展</a:t>
            </a:r>
            <a:r>
              <a:rPr lang="zh-CN" altLang="en-US" sz="2000" dirty="0">
                <a:latin typeface="+mn-ea"/>
                <a:cs typeface="Times New Roman" panose="02020603050405020304" pitchFamily="18" charset="0"/>
              </a:rPr>
              <a:t>与</a:t>
            </a:r>
            <a:r>
              <a:rPr lang="zh-CN" altLang="en-US" sz="2000" dirty="0">
                <a:effectLst/>
                <a:latin typeface="+mn-ea"/>
                <a:cs typeface="Times New Roman" panose="02020603050405020304" pitchFamily="18" charset="0"/>
              </a:rPr>
              <a:t>开源时代的到来</a:t>
            </a:r>
            <a:r>
              <a:rPr lang="zh-CN" altLang="zh-CN" sz="2000" dirty="0">
                <a:latin typeface="+mn-ea"/>
                <a:cs typeface="Times New Roman" panose="02020603050405020304" pitchFamily="18" charset="0"/>
              </a:rPr>
              <a:t>，对开源项目的健康度、活跃度以及</a:t>
            </a:r>
            <a:r>
              <a:rPr lang="zh-CN" altLang="en-US" sz="2000" dirty="0">
                <a:latin typeface="+mn-ea"/>
                <a:cs typeface="Times New Roman" panose="02020603050405020304" pitchFamily="18" charset="0"/>
              </a:rPr>
              <a:t>贡献度</a:t>
            </a:r>
            <a:r>
              <a:rPr lang="zh-CN" altLang="zh-CN" sz="2000" dirty="0">
                <a:latin typeface="+mn-ea"/>
                <a:cs typeface="Times New Roman" panose="02020603050405020304" pitchFamily="18" charset="0"/>
              </a:rPr>
              <a:t>等关键指标的</a:t>
            </a:r>
            <a:r>
              <a:rPr lang="zh-CN" altLang="en-US" sz="2000" dirty="0">
                <a:latin typeface="+mn-ea"/>
                <a:cs typeface="Times New Roman" panose="02020603050405020304" pitchFamily="18" charset="0"/>
              </a:rPr>
              <a:t>实时</a:t>
            </a:r>
            <a:r>
              <a:rPr lang="zh-CN" altLang="zh-CN" sz="2000" dirty="0">
                <a:latin typeface="+mn-ea"/>
                <a:cs typeface="Times New Roman" panose="02020603050405020304" pitchFamily="18" charset="0"/>
              </a:rPr>
              <a:t>监控变得</a:t>
            </a:r>
            <a:r>
              <a:rPr lang="zh-CN" altLang="en-US" sz="2000" dirty="0">
                <a:latin typeface="+mn-ea"/>
                <a:cs typeface="Times New Roman" panose="02020603050405020304" pitchFamily="18" charset="0"/>
              </a:rPr>
              <a:t>十分必要，</a:t>
            </a:r>
            <a:r>
              <a:rPr lang="zh-CN" altLang="zh-CN" sz="2000" dirty="0">
                <a:latin typeface="+mn-ea"/>
                <a:cs typeface="Times New Roman" panose="02020603050405020304" pitchFamily="18" charset="0"/>
              </a:rPr>
              <a:t>我国</a:t>
            </a:r>
            <a:r>
              <a:rPr lang="zh-CN" altLang="zh-CN" sz="2000" dirty="0">
                <a:effectLst/>
                <a:latin typeface="+mn-ea"/>
                <a:cs typeface="Times New Roman" panose="02020603050405020304" pitchFamily="18" charset="0"/>
              </a:rPr>
              <a:t>的开源社区需要加强对开源项目质量的</a:t>
            </a:r>
            <a:r>
              <a:rPr lang="zh-CN" altLang="en-US" sz="2000" dirty="0">
                <a:effectLst/>
                <a:latin typeface="+mn-ea"/>
                <a:cs typeface="Times New Roman" panose="02020603050405020304" pitchFamily="18" charset="0"/>
              </a:rPr>
              <a:t>实时</a:t>
            </a:r>
            <a:r>
              <a:rPr lang="zh-CN" altLang="zh-CN" sz="2000" dirty="0">
                <a:effectLst/>
                <a:latin typeface="+mn-ea"/>
                <a:cs typeface="Times New Roman" panose="02020603050405020304" pitchFamily="18" charset="0"/>
              </a:rPr>
              <a:t>监测和预警体系建设。</a:t>
            </a:r>
            <a:r>
              <a:rPr lang="zh-CN" altLang="en-US" sz="2000" dirty="0">
                <a:effectLst/>
                <a:latin typeface="+mn-ea"/>
                <a:cs typeface="Times New Roman" panose="02020603050405020304" pitchFamily="18" charset="0"/>
              </a:rPr>
              <a:t>同时，考虑到我国在全球开源社区中的差距，对全球开源项目的主题、技术栈等关键词的提炼，能够帮助开发者快速了解当前开源社区的热点趋势，提供发展建议。</a:t>
            </a:r>
            <a:r>
              <a:rPr lang="zh-CN" altLang="zh-CN" sz="2000" dirty="0">
                <a:effectLst/>
                <a:latin typeface="+mn-ea"/>
                <a:cs typeface="Times New Roman" panose="02020603050405020304" pitchFamily="18" charset="0"/>
              </a:rPr>
              <a:t>因此，构建一个开源项目健康监测大屏和技术词云，帮助开发者和相关方实时跟踪和评估开源项目状态，显得尤为重要。</a:t>
            </a:r>
            <a:endParaRPr lang="en-US" altLang="zh-CN" sz="2000" dirty="0">
              <a:latin typeface="+mn-ea"/>
              <a:cs typeface="Times New Roman" panose="02020603050405020304" pitchFamily="18" charset="0"/>
            </a:endParaRPr>
          </a:p>
          <a:p>
            <a:pPr indent="457200">
              <a:lnSpc>
                <a:spcPct val="150000"/>
              </a:lnSpc>
            </a:pPr>
            <a:r>
              <a:rPr lang="zh-CN" altLang="en-US" sz="2000" dirty="0">
                <a:effectLst/>
                <a:latin typeface="+mn-ea"/>
                <a:cs typeface="Times New Roman" panose="02020603050405020304" pitchFamily="18" charset="0"/>
              </a:rPr>
              <a:t>此外，通过健康度监测，开发者和项目管理者能够及时调整开发策略，优化资源分配，避免项目在启动阶段或早期阶段因为管理问题而陷入困境。数据驱动决策将为开发者提供强有力的支持，推动开源项目的可持续发展。</a:t>
            </a:r>
            <a:endParaRPr lang="zh-CN" altLang="en-US" sz="2000" dirty="0">
              <a:effectLst/>
              <a:latin typeface="+mn-ea"/>
              <a:cs typeface="Times New Roman" panose="02020603050405020304" pitchFamily="18" charset="0"/>
            </a:endParaRPr>
          </a:p>
        </p:txBody>
      </p:sp>
      <p:sp>
        <p:nvSpPr>
          <p:cNvPr id="142" name="Lin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241675" y="1310086"/>
            <a:ext cx="346869" cy="0"/>
          </a:xfrm>
          <a:prstGeom prst="line">
            <a:avLst/>
          </a:prstGeom>
          <a:ln w="25400">
            <a:solidFill>
              <a:srgbClr val="F6F9FF"/>
            </a:solidFill>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000" kern="0">
              <a:solidFill>
                <a:srgbClr val="FFFFFF"/>
              </a:solidFill>
              <a:cs typeface="+mn-ea"/>
              <a:sym typeface="+mn-lt"/>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9" name="Good design is…"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466676" y="993238"/>
            <a:ext cx="568960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p>
            <a:pPr eaLnBrk="1"/>
            <a:r>
              <a:rPr lang="zh-CN" altLang="en-US" sz="2800" b="1" dirty="0">
                <a:solidFill>
                  <a:srgbClr val="F6F9FF"/>
                </a:solidFill>
                <a:latin typeface="+mn-ea"/>
                <a:cs typeface="+mn-ea"/>
                <a:sym typeface="+mn-lt"/>
              </a:rPr>
              <a:t>以监测大屏和技术词云拥抱开源时代</a:t>
            </a:r>
            <a:endParaRPr lang="zh-CN" altLang="zh-CN" sz="2800" b="1" dirty="0">
              <a:solidFill>
                <a:srgbClr val="F6F9FF"/>
              </a:solidFill>
              <a:latin typeface="+mn-ea"/>
              <a:cs typeface="+mn-ea"/>
              <a:sym typeface="+mn-lt"/>
            </a:endParaRPr>
          </a:p>
        </p:txBody>
      </p:sp>
      <p:sp>
        <p:nvSpPr>
          <p:cNvPr id="4"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1281429"/>
            <a:ext cx="2088668" cy="2064716"/>
          </a:xfrm>
          <a:prstGeom prst="rect">
            <a:avLst/>
          </a:prstGeom>
          <a:gradFill>
            <a:gsLst>
              <a:gs pos="0">
                <a:srgbClr val="5C33E6"/>
              </a:gs>
              <a:gs pos="100000">
                <a:srgbClr val="1AAEC7"/>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6"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9674243" y="4119868"/>
            <a:ext cx="2088668" cy="2064717"/>
          </a:xfrm>
          <a:prstGeom prst="rect">
            <a:avLst/>
          </a:prstGeom>
          <a:solidFill>
            <a:srgbClr val="292B31"/>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4400" kern="0" dirty="0">
              <a:solidFill>
                <a:srgbClr val="FFFFFF"/>
              </a:solidFill>
              <a:cs typeface="+mn-ea"/>
              <a:sym typeface="+mn-lt"/>
            </a:endParaRPr>
          </a:p>
        </p:txBody>
      </p:sp>
      <p:sp>
        <p:nvSpPr>
          <p:cNvPr id="11" name="Connection…"/>
          <p:cNvSpPr txBox="1">
            <a:spLocks noChangeArrowheads="1"/>
          </p:cNvSpPr>
          <p:nvPr/>
        </p:nvSpPr>
        <p:spPr bwMode="auto">
          <a:xfrm>
            <a:off x="9498417" y="2221394"/>
            <a:ext cx="2462708"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2400" b="1" dirty="0" err="1">
                <a:latin typeface="Times New Roman" panose="02020603050405020304" pitchFamily="18" charset="0"/>
                <a:cs typeface="Times New Roman" panose="02020603050405020304" pitchFamily="18" charset="0"/>
                <a:sym typeface="+mn-lt"/>
              </a:rPr>
              <a:t>OpenMonitor</a:t>
            </a:r>
            <a:endParaRPr lang="en-US" altLang="zh-CN" sz="24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Monitoring and Warning</a:t>
            </a:r>
            <a:endParaRPr lang="en-US" altLang="zh-CN" sz="2000" b="1" dirty="0">
              <a:latin typeface="Times New Roman" panose="02020603050405020304" pitchFamily="18" charset="0"/>
              <a:cs typeface="Times New Roman" panose="02020603050405020304" pitchFamily="18" charset="0"/>
              <a:sym typeface="+mn-lt"/>
            </a:endParaRPr>
          </a:p>
        </p:txBody>
      </p:sp>
      <p:sp>
        <p:nvSpPr>
          <p:cNvPr id="13" name="Connection…"/>
          <p:cNvSpPr txBox="1">
            <a:spLocks noChangeArrowheads="1"/>
          </p:cNvSpPr>
          <p:nvPr/>
        </p:nvSpPr>
        <p:spPr bwMode="auto">
          <a:xfrm>
            <a:off x="9620595" y="5028654"/>
            <a:ext cx="2218351"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algn="ctr" eaLnBrk="1"/>
            <a:r>
              <a:rPr lang="en-US" altLang="zh-CN" sz="2400" b="1" dirty="0">
                <a:latin typeface="Times New Roman" panose="02020603050405020304" pitchFamily="18" charset="0"/>
                <a:cs typeface="Times New Roman" panose="02020603050405020304" pitchFamily="18" charset="0"/>
                <a:sym typeface="+mn-lt"/>
              </a:rPr>
              <a:t>Project</a:t>
            </a:r>
            <a:endParaRPr lang="en-US" altLang="zh-CN" sz="24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Better </a:t>
            </a:r>
            <a:endParaRPr lang="en-US" altLang="zh-CN" sz="2000" b="1" dirty="0">
              <a:latin typeface="Times New Roman" panose="02020603050405020304" pitchFamily="18" charset="0"/>
              <a:cs typeface="Times New Roman" panose="02020603050405020304" pitchFamily="18" charset="0"/>
              <a:sym typeface="+mn-lt"/>
            </a:endParaRPr>
          </a:p>
          <a:p>
            <a:pPr algn="ctr" eaLnBrk="1"/>
            <a:r>
              <a:rPr lang="en-US" altLang="zh-CN" sz="2000" b="1" dirty="0">
                <a:latin typeface="Times New Roman" panose="02020603050405020304" pitchFamily="18" charset="0"/>
                <a:cs typeface="Times New Roman" panose="02020603050405020304" pitchFamily="18" charset="0"/>
                <a:sym typeface="+mn-lt"/>
              </a:rPr>
              <a:t>Development</a:t>
            </a:r>
            <a:endParaRPr lang="en-US" altLang="zh-CN" sz="2000" b="1" dirty="0">
              <a:latin typeface="Times New Roman" panose="02020603050405020304" pitchFamily="18" charset="0"/>
              <a:cs typeface="Times New Roman" panose="02020603050405020304" pitchFamily="18" charset="0"/>
              <a:sym typeface="+mn-lt"/>
            </a:endParaRPr>
          </a:p>
        </p:txBody>
      </p:sp>
      <p:sp>
        <p:nvSpPr>
          <p:cNvPr id="14" name="Shape"/>
          <p:cNvSpPr/>
          <p:nvPr/>
        </p:nvSpPr>
        <p:spPr>
          <a:xfrm>
            <a:off x="10438281" y="4399723"/>
            <a:ext cx="652329" cy="587872"/>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6" name="Shape"/>
          <p:cNvSpPr/>
          <p:nvPr/>
        </p:nvSpPr>
        <p:spPr>
          <a:xfrm>
            <a:off x="10474850" y="1610957"/>
            <a:ext cx="509842" cy="488950"/>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F6F9FF"/>
          </a:solidFill>
          <a:ln w="12700" cap="flat">
            <a:solidFill>
              <a:schemeClr val="tx1"/>
            </a:solidFill>
            <a:miter lim="400000"/>
          </a:ln>
          <a:effectLst/>
        </p:spPr>
        <p:txBody>
          <a:bodyPr lIns="19050" tIns="19050" rIns="19050" bIns="19050" anchor="ctr"/>
          <a:lstStyle/>
          <a:p>
            <a:pPr algn="ctr" defTabSz="22860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kern="0" dirty="0">
              <a:solidFill>
                <a:srgbClr val="FFFFFF"/>
              </a:solidFill>
              <a:effectLst>
                <a:outerShdw blurRad="38100" dist="12700" dir="5400000" rotWithShape="0">
                  <a:srgbClr val="000000">
                    <a:alpha val="50000"/>
                  </a:srgbClr>
                </a:outerShdw>
              </a:effectLst>
              <a:latin typeface="等线" panose="02010600030101010101" charset="-122"/>
              <a:ea typeface="等线" panose="02010600030101010101" charset="-122"/>
              <a:cs typeface="+mn-ea"/>
              <a:sym typeface="+mn-lt"/>
            </a:endParaRPr>
          </a:p>
        </p:txBody>
      </p:sp>
      <p:sp>
        <p:nvSpPr>
          <p:cNvPr id="17" name="Down Arrow 2"/>
          <p:cNvSpPr/>
          <p:nvPr/>
        </p:nvSpPr>
        <p:spPr>
          <a:xfrm>
            <a:off x="10636430" y="3574076"/>
            <a:ext cx="256029" cy="399371"/>
          </a:xfrm>
          <a:prstGeom prst="downArrow">
            <a:avLst/>
          </a:prstGeom>
          <a:gradFill>
            <a:gsLst>
              <a:gs pos="48000">
                <a:schemeClr val="accent2">
                  <a:lumMod val="75000"/>
                  <a:alpha val="52000"/>
                </a:schemeClr>
              </a:gs>
              <a:gs pos="0">
                <a:schemeClr val="accent2">
                  <a:alpha val="0"/>
                </a:schemeClr>
              </a:gs>
              <a:gs pos="100000">
                <a:schemeClr val="accent2"/>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2400" b="0" i="0" u="none" strike="noStrike" kern="1200" cap="none" spc="0" normalizeH="0" baseline="0" noProof="0" dirty="0">
              <a:ln>
                <a:noFill/>
              </a:ln>
              <a:solidFill>
                <a:srgbClr val="FFFFFF">
                  <a:lumMod val="85000"/>
                  <a:lumOff val="15000"/>
                </a:srgbClr>
              </a:solidFill>
              <a:effectLst/>
              <a:uLnTx/>
              <a:uFillTx/>
              <a:latin typeface="微软雅黑" panose="020B0503020204020204" pitchFamily="34" charset="-122"/>
              <a:ea typeface="微软雅黑" panose="020B0503020204020204" pitchFamily="34" charset="-122"/>
              <a:cs typeface="Arial" panose="020B0604020202020204"/>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占位符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p:cNvPicPr>
          <p:nvPr/>
        </p:nvPicPr>
        <p:blipFill>
          <a:blip r:embed="rId1"/>
          <a:stretch>
            <a:fillRect/>
          </a:stretch>
        </p:blipFill>
        <p:spPr>
          <a:xfrm>
            <a:off x="0" y="0"/>
            <a:ext cx="12192000" cy="6858000"/>
          </a:xfrm>
          <a:prstGeom prst="rect">
            <a:avLst/>
          </a:prstGeom>
          <a:solidFill>
            <a:schemeClr val="bg1">
              <a:lumMod val="85000"/>
            </a:schemeClr>
          </a:solidFill>
          <a:ln>
            <a:noFill/>
          </a:ln>
        </p:spPr>
      </p:pic>
      <p:sp>
        <p:nvSpPr>
          <p:cNvPr id="3" name="文本框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984351" y="2015486"/>
            <a:ext cx="4223296"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en-US" altLang="zh-CN" sz="6000" b="1" dirty="0">
                <a:gradFill flip="none" rotWithShape="1">
                  <a:gsLst>
                    <a:gs pos="0">
                      <a:srgbClr val="719AF0"/>
                    </a:gs>
                    <a:gs pos="95000">
                      <a:schemeClr val="accent2">
                        <a:lumMod val="40000"/>
                        <a:lumOff val="60000"/>
                      </a:schemeClr>
                    </a:gs>
                    <a:gs pos="47000">
                      <a:srgbClr val="47FFF3"/>
                    </a:gs>
                  </a:gsLst>
                  <a:lin ang="0" scaled="1"/>
                </a:gradFill>
                <a:latin typeface="Times New Roman" panose="02020603050405020304" pitchFamily="18" charset="0"/>
                <a:cs typeface="Times New Roman" panose="02020603050405020304" pitchFamily="18" charset="0"/>
              </a:rPr>
              <a:t>PART TWO</a:t>
            </a:r>
            <a:endParaRPr lang="zh-CN" altLang="en-US" sz="6000" b="1" dirty="0">
              <a:latin typeface="Times New Roman" panose="02020603050405020304" pitchFamily="18" charset="0"/>
              <a:cs typeface="Times New Roman" panose="02020603050405020304" pitchFamily="18" charset="0"/>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4"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7" name="文本框 6"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sp>
        <p:nvSpPr>
          <p:cNvPr id="8" name="文本框 7"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409177" y="3319020"/>
            <a:ext cx="5660863" cy="1015663"/>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100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l"/>
            <a:r>
              <a:rPr lang="zh-CN" altLang="en-US" sz="6000" b="1" dirty="0"/>
              <a:t>主要功能创新点</a:t>
            </a:r>
            <a:endParaRPr lang="zh-CN" altLang="en-US" sz="6000" b="1" dirty="0"/>
          </a:p>
        </p:txBody>
      </p:sp>
      <p:sp>
        <p:nvSpPr>
          <p:cNvPr id="12" name="流程图: 决策 11"/>
          <p:cNvSpPr/>
          <p:nvPr/>
        </p:nvSpPr>
        <p:spPr>
          <a:xfrm>
            <a:off x="5807198" y="1511114"/>
            <a:ext cx="577601" cy="584775"/>
          </a:xfrm>
          <a:prstGeom prst="flowChartDecision">
            <a:avLst/>
          </a:prstGeom>
          <a:gradFill>
            <a:gsLst>
              <a:gs pos="0">
                <a:srgbClr val="719AF0"/>
              </a:gs>
              <a:gs pos="95349">
                <a:schemeClr val="tx1"/>
              </a:gs>
              <a:gs pos="35000">
                <a:srgbClr val="47FFF3"/>
              </a:gs>
            </a:gsLst>
            <a:lin ang="270000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a:solidFill>
                <a:srgbClr val="FFFFFF"/>
              </a:solidFill>
              <a:latin typeface="微软雅黑" panose="020B0503020204020204" pitchFamily="34" charset="-122"/>
              <a:ea typeface="微软雅黑" panose="020B0503020204020204" pitchFamily="34" charset="-122"/>
              <a:cs typeface="+mn-ea"/>
            </a:endParaRPr>
          </a:p>
        </p:txBody>
      </p:sp>
      <p:sp>
        <p:nvSpPr>
          <p:cNvPr id="13" name="Design and Development…"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a:spLocks noChangeArrowheads="1"/>
          </p:cNvSpPr>
          <p:nvPr/>
        </p:nvSpPr>
        <p:spPr bwMode="auto">
          <a:xfrm>
            <a:off x="3710750" y="4432798"/>
            <a:ext cx="505771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p>
            <a:pPr eaLnBrk="1"/>
            <a:r>
              <a:rPr lang="en-US" altLang="zh-CN" sz="3200" b="1" dirty="0">
                <a:solidFill>
                  <a:srgbClr val="F6F9FF"/>
                </a:solidFill>
                <a:latin typeface="Times New Roman" panose="02020603050405020304" pitchFamily="18" charset="0"/>
                <a:cs typeface="Times New Roman" panose="02020603050405020304" pitchFamily="18" charset="0"/>
                <a:sym typeface="+mn-lt"/>
              </a:rPr>
              <a:t>Key Functional Innovations</a:t>
            </a:r>
            <a:endParaRPr lang="zh-CN" altLang="zh-CN" sz="3200" b="1" dirty="0">
              <a:solidFill>
                <a:srgbClr val="F6F9FF"/>
              </a:solidFill>
              <a:latin typeface="Times New Roman" panose="02020603050405020304" pitchFamily="18" charset="0"/>
              <a:cs typeface="Times New Roman" panose="02020603050405020304" pitchFamily="18" charset="0"/>
              <a:sym typeface="+mn-lt"/>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4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95312" y="1479545"/>
            <a:ext cx="2185405" cy="1612622"/>
          </a:xfrm>
          <a:prstGeom prst="rect">
            <a:avLst/>
          </a:prstGeom>
        </p:spPr>
        <p:txBody>
          <a:bodyPr>
            <a:noAutofit/>
          </a:bodyPr>
          <a:lstStyle>
            <a:defPPr>
              <a:defRPr lang="zh-CN"/>
            </a:defPPr>
            <a:lvl1pPr>
              <a:lnSpc>
                <a:spcPct val="90000"/>
              </a:lnSpc>
              <a:spcBef>
                <a:spcPct val="0"/>
              </a:spcBef>
              <a:buNone/>
              <a:defRPr sz="4400" b="1">
                <a:latin typeface="+mj-lt"/>
                <a:ea typeface="+mj-ea"/>
                <a:cs typeface="+mj-cs"/>
              </a:defRPr>
            </a:lvl1pPr>
          </a:lstStyle>
          <a:p>
            <a:pPr>
              <a:lnSpc>
                <a:spcPct val="100000"/>
              </a:lnSpc>
            </a:pPr>
            <a:r>
              <a:rPr lang="zh-CN" altLang="en-US" sz="2400" dirty="0">
                <a:latin typeface="+mn-ea"/>
                <a:ea typeface="+mn-ea"/>
              </a:rPr>
              <a:t>项目健康度</a:t>
            </a:r>
            <a:endParaRPr lang="zh-CN" altLang="en-US" sz="2400" dirty="0">
              <a:latin typeface="+mn-ea"/>
              <a:ea typeface="+mn-ea"/>
            </a:endParaRPr>
          </a:p>
          <a:p>
            <a:pPr>
              <a:lnSpc>
                <a:spcPct val="100000"/>
              </a:lnSpc>
            </a:pPr>
            <a:r>
              <a:rPr lang="en-US" altLang="zh-CN" sz="2400" dirty="0">
                <a:latin typeface="+mn-ea"/>
                <a:ea typeface="+mn-ea"/>
                <a:sym typeface="+mn-ea"/>
              </a:rPr>
              <a:t>·</a:t>
            </a:r>
            <a:r>
              <a:rPr lang="zh-CN" altLang="en-US" sz="2400" dirty="0">
                <a:latin typeface="+mn-ea"/>
                <a:ea typeface="+mn-ea"/>
                <a:sym typeface="+mn-ea"/>
              </a:rPr>
              <a:t>实时</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监测</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评估</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可视化</a:t>
            </a:r>
            <a:endParaRPr lang="en-US" sz="2400" dirty="0">
              <a:latin typeface="+mn-ea"/>
              <a:ea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pic>
        <p:nvPicPr>
          <p:cNvPr id="8"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1160853" y="3824094"/>
            <a:ext cx="3148876" cy="285913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160853" y="3824094"/>
            <a:ext cx="3148876" cy="2859135"/>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1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227234" y="3824094"/>
            <a:ext cx="7257527" cy="2859135"/>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256466" y="4838254"/>
            <a:ext cx="1875156" cy="1015663"/>
          </a:xfrm>
          <a:prstGeom prst="rect">
            <a:avLst/>
          </a:prstGeom>
          <a:noFill/>
        </p:spPr>
        <p:txBody>
          <a:bodyPr wrap="square" rtlCol="0">
            <a:spAutoFit/>
          </a:bodyPr>
          <a:lstStyle/>
          <a:p>
            <a:pPr algn="ctr"/>
            <a:r>
              <a:rPr lang="zh-CN" altLang="en-US" sz="2000" b="1" dirty="0">
                <a:effectLst/>
                <a:latin typeface="+mn-ea"/>
              </a:rPr>
              <a:t>全球开源项目健康度</a:t>
            </a:r>
            <a:endParaRPr lang="en-US" altLang="zh-CN" sz="2000" b="1" dirty="0">
              <a:effectLst/>
              <a:latin typeface="+mn-ea"/>
            </a:endParaRPr>
          </a:p>
          <a:p>
            <a:pPr algn="ctr"/>
            <a:r>
              <a:rPr lang="zh-CN" altLang="en-US" sz="2000" b="1" dirty="0">
                <a:effectLst/>
                <a:latin typeface="+mn-ea"/>
              </a:rPr>
              <a:t>概览图</a:t>
            </a:r>
            <a:endParaRPr lang="zh-CN" altLang="en-US" sz="2000" b="1" dirty="0">
              <a:latin typeface="+mn-ea"/>
            </a:endParaRPr>
          </a:p>
        </p:txBody>
      </p:sp>
      <p:pic>
        <p:nvPicPr>
          <p:cNvPr id="22"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8767737" y="848561"/>
            <a:ext cx="3148876" cy="28745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767737" y="848561"/>
            <a:ext cx="3148876" cy="2874593"/>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3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2580717" y="848561"/>
            <a:ext cx="7257527" cy="2874593"/>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3"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472071" y="3989644"/>
            <a:ext cx="6767851" cy="2527935"/>
          </a:xfrm>
          <a:prstGeom prst="rect">
            <a:avLst/>
          </a:prstGeom>
          <a:noFill/>
        </p:spPr>
        <p:txBody>
          <a:bodyPr wrap="square" rtlCol="0">
            <a:spAutoFit/>
          </a:bodyPr>
          <a:lstStyle/>
          <a:p>
            <a:pPr>
              <a:lnSpc>
                <a:spcPct val="110000"/>
              </a:lnSpc>
            </a:pPr>
            <a:r>
              <a:rPr lang="zh-CN" altLang="en-US" b="1" dirty="0">
                <a:effectLst/>
                <a:latin typeface="+mn-ea"/>
              </a:rPr>
              <a:t>● </a:t>
            </a:r>
            <a:r>
              <a:rPr lang="en-US" altLang="zh-CN" b="1" dirty="0">
                <a:latin typeface="+mn-ea"/>
              </a:rPr>
              <a:t>GitHub</a:t>
            </a:r>
            <a:r>
              <a:rPr lang="zh-CN" altLang="en-US" b="1" dirty="0">
                <a:latin typeface="+mn-ea"/>
              </a:rPr>
              <a:t>项目全球分布密度阶梯图</a:t>
            </a:r>
            <a:r>
              <a:rPr lang="zh-CN" altLang="en-US" dirty="0">
                <a:latin typeface="+mn-ea"/>
              </a:rPr>
              <a:t>：不同颜色标示地区平均健康评分的高低，以颜色梯度直观反映各个地区的开源项目平均健康度。</a:t>
            </a:r>
            <a:endParaRPr lang="en-US" altLang="zh-CN" dirty="0">
              <a:latin typeface="+mn-ea"/>
            </a:endParaRPr>
          </a:p>
          <a:p>
            <a:pPr>
              <a:lnSpc>
                <a:spcPct val="110000"/>
              </a:lnSpc>
            </a:pPr>
            <a:r>
              <a:rPr lang="zh-CN" altLang="en-US" b="1" dirty="0">
                <a:effectLst/>
                <a:latin typeface="+mn-ea"/>
              </a:rPr>
              <a:t>●</a:t>
            </a:r>
            <a:r>
              <a:rPr lang="en-US" altLang="zh-CN" b="1" dirty="0">
                <a:latin typeface="+mn-ea"/>
              </a:rPr>
              <a:t> GitHub</a:t>
            </a:r>
            <a:r>
              <a:rPr lang="zh-CN" altLang="en-US" b="1" dirty="0">
                <a:latin typeface="+mn-ea"/>
              </a:rPr>
              <a:t>项目全球分布点图</a:t>
            </a:r>
            <a:r>
              <a:rPr lang="zh-CN" altLang="en-US" dirty="0">
                <a:latin typeface="+mn-ea"/>
              </a:rPr>
              <a:t>：地图可拖拽放大，以点显示该地区开源项目的具体分布位置，以点密度更直观地感受各地区开源社区发展的现状。</a:t>
            </a:r>
            <a:endParaRPr lang="zh-CN" altLang="en-US" dirty="0">
              <a:latin typeface="+mn-ea"/>
            </a:endParaRPr>
          </a:p>
          <a:p>
            <a:pPr>
              <a:lnSpc>
                <a:spcPct val="110000"/>
              </a:lnSpc>
            </a:pPr>
            <a:r>
              <a:rPr lang="zh-CN" altLang="en-US" b="1" dirty="0">
                <a:effectLst/>
                <a:latin typeface="+mn-ea"/>
              </a:rPr>
              <a:t>● 项目点悬浮框交互</a:t>
            </a:r>
            <a:r>
              <a:rPr lang="zh-CN" altLang="en-US" dirty="0">
                <a:effectLst/>
                <a:latin typeface="+mn-ea"/>
              </a:rPr>
              <a:t>：悬浮框显示项目的概要信息</a:t>
            </a:r>
            <a:r>
              <a:rPr lang="zh-CN" altLang="en-US" dirty="0">
                <a:latin typeface="+mn-ea"/>
              </a:rPr>
              <a:t>，包括</a:t>
            </a:r>
            <a:r>
              <a:rPr lang="zh-CN" altLang="en-US" dirty="0">
                <a:effectLst/>
                <a:latin typeface="+mn-ea"/>
              </a:rPr>
              <a:t>项目名称、最新健康评分 </a:t>
            </a:r>
            <a:r>
              <a:rPr lang="zh-CN" altLang="en-US" dirty="0">
                <a:latin typeface="+mn-ea"/>
              </a:rPr>
              <a:t>、使用的关键</a:t>
            </a:r>
            <a:r>
              <a:rPr lang="zh-CN" altLang="en-US" dirty="0">
                <a:effectLst/>
                <a:latin typeface="+mn-ea"/>
              </a:rPr>
              <a:t>技术</a:t>
            </a:r>
            <a:r>
              <a:rPr lang="zh-CN" altLang="en-US" dirty="0">
                <a:latin typeface="+mn-ea"/>
              </a:rPr>
              <a:t>。</a:t>
            </a:r>
            <a:endParaRPr lang="en-US" altLang="zh-CN" dirty="0">
              <a:effectLst/>
              <a:latin typeface="+mn-ea"/>
            </a:endParaRPr>
          </a:p>
        </p:txBody>
      </p:sp>
      <p:sp>
        <p:nvSpPr>
          <p:cNvPr id="14"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880849" y="1055632"/>
            <a:ext cx="6624112" cy="2527935"/>
          </a:xfrm>
          <a:prstGeom prst="rect">
            <a:avLst/>
          </a:prstGeom>
          <a:noFill/>
        </p:spPr>
        <p:txBody>
          <a:bodyPr wrap="square" rtlCol="0">
            <a:spAutoFit/>
          </a:bodyPr>
          <a:lstStyle/>
          <a:p>
            <a:pPr>
              <a:lnSpc>
                <a:spcPct val="110000"/>
              </a:lnSpc>
            </a:pPr>
            <a:r>
              <a:rPr lang="zh-CN" altLang="en-US" b="1" dirty="0">
                <a:effectLst/>
                <a:latin typeface="+mn-ea"/>
              </a:rPr>
              <a:t>● 健康度指标设计</a:t>
            </a:r>
            <a:r>
              <a:rPr lang="zh-CN" altLang="en-US" dirty="0">
                <a:effectLst/>
                <a:latin typeface="+mn-ea"/>
              </a:rPr>
              <a:t>：从项目活跃度、社区参与度、代码质量、</a:t>
            </a:r>
            <a:r>
              <a:rPr lang="en-US" altLang="zh-CN" dirty="0" err="1">
                <a:effectLst/>
                <a:latin typeface="+mn-ea"/>
              </a:rPr>
              <a:t>issue&amp;PR</a:t>
            </a:r>
            <a:r>
              <a:rPr lang="zh-CN" altLang="en-US" dirty="0">
                <a:effectLst/>
                <a:latin typeface="+mn-ea"/>
              </a:rPr>
              <a:t>的响应</a:t>
            </a:r>
            <a:r>
              <a:rPr lang="en-US" altLang="zh-CN" dirty="0">
                <a:effectLst/>
                <a:latin typeface="+mn-ea"/>
              </a:rPr>
              <a:t>&amp;</a:t>
            </a:r>
            <a:r>
              <a:rPr lang="zh-CN" altLang="en-US" dirty="0">
                <a:effectLst/>
                <a:latin typeface="+mn-ea"/>
              </a:rPr>
              <a:t>持续时间四个自定义角度评估</a:t>
            </a:r>
            <a:r>
              <a:rPr lang="en-US" altLang="zh-CN" dirty="0">
                <a:effectLst/>
                <a:latin typeface="+mn-ea"/>
              </a:rPr>
              <a:t>GitHub</a:t>
            </a:r>
            <a:r>
              <a:rPr lang="zh-CN" altLang="en-US" dirty="0">
                <a:effectLst/>
                <a:latin typeface="+mn-ea"/>
              </a:rPr>
              <a:t>项目健康度，并对</a:t>
            </a:r>
            <a:r>
              <a:rPr lang="en-US" altLang="zh-CN" dirty="0" err="1">
                <a:latin typeface="+mn-ea"/>
              </a:rPr>
              <a:t>OpenDigger</a:t>
            </a:r>
            <a:r>
              <a:rPr lang="zh-CN" altLang="en-US" dirty="0">
                <a:latin typeface="+mn-ea"/>
              </a:rPr>
              <a:t>等网站上的最新评分数据进行最大值归一化以获得评分标准的统一。</a:t>
            </a:r>
            <a:endParaRPr lang="en-US" altLang="zh-CN" dirty="0">
              <a:effectLst/>
              <a:latin typeface="+mn-ea"/>
            </a:endParaRPr>
          </a:p>
          <a:p>
            <a:pPr>
              <a:lnSpc>
                <a:spcPct val="110000"/>
              </a:lnSpc>
            </a:pPr>
            <a:r>
              <a:rPr lang="zh-CN" altLang="en-US" b="1" dirty="0">
                <a:effectLst/>
                <a:latin typeface="+mn-ea"/>
              </a:rPr>
              <a:t>● 健康度排名</a:t>
            </a:r>
            <a:r>
              <a:rPr lang="zh-CN" altLang="en-US" dirty="0">
                <a:latin typeface="+mn-ea"/>
              </a:rPr>
              <a:t>：分别展示健康度评分排名靠前的全球项目和中国项目，形成纵向以及横向的对比。</a:t>
            </a:r>
            <a:endParaRPr lang="en-US" altLang="zh-CN" dirty="0">
              <a:latin typeface="+mn-ea"/>
            </a:endParaRPr>
          </a:p>
          <a:p>
            <a:pPr>
              <a:lnSpc>
                <a:spcPct val="110000"/>
              </a:lnSpc>
            </a:pPr>
            <a:r>
              <a:rPr lang="zh-CN" altLang="en-US" b="1" dirty="0">
                <a:effectLst/>
                <a:latin typeface="+mn-ea"/>
              </a:rPr>
              <a:t>● 各项目健康度详细信息</a:t>
            </a:r>
            <a:r>
              <a:rPr lang="zh-CN" altLang="en-US" dirty="0">
                <a:latin typeface="+mn-ea"/>
              </a:rPr>
              <a:t>：单击排名表中项目名称，可</a:t>
            </a:r>
            <a:r>
              <a:rPr lang="zh-CN" altLang="en-US" dirty="0">
                <a:effectLst/>
                <a:latin typeface="+mn-ea"/>
              </a:rPr>
              <a:t>弹出项目健康度详情页面，查看具体的的健康</a:t>
            </a:r>
            <a:r>
              <a:rPr lang="zh-CN" altLang="en-US" dirty="0">
                <a:latin typeface="+mn-ea"/>
              </a:rPr>
              <a:t>度指标得分和时序分析。</a:t>
            </a:r>
            <a:endParaRPr lang="en-US" altLang="zh-CN" dirty="0">
              <a:effectLst/>
              <a:latin typeface="+mn-ea"/>
            </a:endParaRPr>
          </a:p>
        </p:txBody>
      </p:sp>
      <p:sp>
        <p:nvSpPr>
          <p:cNvPr id="11"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0051096" y="1778025"/>
            <a:ext cx="1652665" cy="1015663"/>
          </a:xfrm>
          <a:prstGeom prst="rect">
            <a:avLst/>
          </a:prstGeom>
          <a:noFill/>
        </p:spPr>
        <p:txBody>
          <a:bodyPr wrap="square" rtlCol="0">
            <a:spAutoFit/>
          </a:bodyPr>
          <a:lstStyle/>
          <a:p>
            <a:pPr algn="ctr"/>
            <a:r>
              <a:rPr lang="zh-CN" altLang="en-US" sz="2000" b="1" dirty="0">
                <a:effectLst/>
                <a:latin typeface="+mn-ea"/>
              </a:rPr>
              <a:t>全球</a:t>
            </a:r>
            <a:r>
              <a:rPr lang="en-US" altLang="zh-CN" sz="2000" b="1" dirty="0">
                <a:effectLst/>
                <a:latin typeface="+mn-ea"/>
              </a:rPr>
              <a:t>&amp;</a:t>
            </a:r>
            <a:r>
              <a:rPr lang="zh-CN" altLang="en-US" sz="2000" b="1" dirty="0">
                <a:latin typeface="+mn-ea"/>
              </a:rPr>
              <a:t>中国</a:t>
            </a:r>
            <a:r>
              <a:rPr lang="zh-CN" altLang="en-US" sz="2000" b="1" dirty="0">
                <a:effectLst/>
                <a:latin typeface="+mn-ea"/>
              </a:rPr>
              <a:t>项目健康度排名</a:t>
            </a:r>
            <a:r>
              <a:rPr lang="zh-CN" altLang="en-US" sz="2000" b="1" dirty="0">
                <a:latin typeface="+mn-ea"/>
              </a:rPr>
              <a:t>总览表</a:t>
            </a:r>
            <a:endParaRPr lang="zh-CN" altLang="en-US" sz="2000" b="1" dirty="0">
              <a:latin typeface="+mn-ea"/>
            </a:endParaRPr>
          </a:p>
        </p:txBody>
      </p:sp>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49"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79729" y="1306847"/>
            <a:ext cx="2350005" cy="1958020"/>
          </a:xfrm>
          <a:prstGeom prst="rect">
            <a:avLst/>
          </a:prstGeom>
        </p:spPr>
        <p:txBody>
          <a:bodyPr>
            <a:noAutofit/>
          </a:bodyPr>
          <a:lstStyle>
            <a:defPPr>
              <a:defRPr lang="zh-CN"/>
            </a:defPPr>
            <a:lvl1pPr>
              <a:lnSpc>
                <a:spcPct val="90000"/>
              </a:lnSpc>
              <a:spcBef>
                <a:spcPct val="0"/>
              </a:spcBef>
              <a:buNone/>
              <a:defRPr sz="4400" b="1">
                <a:latin typeface="+mj-lt"/>
                <a:ea typeface="+mj-ea"/>
                <a:cs typeface="+mj-cs"/>
              </a:defRPr>
            </a:lvl1pPr>
          </a:lstStyle>
          <a:p>
            <a:pPr>
              <a:lnSpc>
                <a:spcPct val="100000"/>
              </a:lnSpc>
            </a:pPr>
            <a:r>
              <a:rPr lang="zh-CN" altLang="en-US" sz="2400" dirty="0">
                <a:latin typeface="+mn-ea"/>
                <a:ea typeface="+mn-ea"/>
              </a:rPr>
              <a:t>风险</a:t>
            </a:r>
            <a:r>
              <a:rPr lang="en-US" altLang="zh-CN" sz="2400" dirty="0">
                <a:latin typeface="+mn-ea"/>
                <a:ea typeface="+mn-ea"/>
              </a:rPr>
              <a:t>&amp;</a:t>
            </a:r>
            <a:r>
              <a:rPr lang="zh-CN" altLang="en-US" sz="2400" dirty="0">
                <a:latin typeface="+mn-ea"/>
                <a:ea typeface="+mn-ea"/>
              </a:rPr>
              <a:t>技术跟踪</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监控</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预警</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技术提取</a:t>
            </a:r>
            <a:endParaRPr lang="en-US" altLang="zh-CN" sz="2400" dirty="0">
              <a:latin typeface="+mn-ea"/>
              <a:ea typeface="+mn-ea"/>
            </a:endParaRPr>
          </a:p>
          <a:p>
            <a:pPr>
              <a:lnSpc>
                <a:spcPct val="100000"/>
              </a:lnSpc>
            </a:pPr>
            <a:r>
              <a:rPr lang="en-US" altLang="zh-CN" sz="2400" dirty="0">
                <a:latin typeface="+mn-ea"/>
                <a:ea typeface="+mn-ea"/>
              </a:rPr>
              <a:t>·</a:t>
            </a:r>
            <a:r>
              <a:rPr lang="zh-CN" altLang="en-US" sz="2400" dirty="0">
                <a:latin typeface="+mn-ea"/>
                <a:ea typeface="+mn-ea"/>
              </a:rPr>
              <a:t>可视化</a:t>
            </a:r>
            <a:endParaRPr lang="en-US" sz="2400" dirty="0">
              <a:latin typeface="+mn-ea"/>
              <a:ea typeface="+mn-ea"/>
            </a:endParaRPr>
          </a:p>
        </p:txBody>
      </p:sp>
      <p:sp>
        <p:nvSpPr>
          <p:cNvPr id="2" name="e7d195523061f1c0" descr="e7d195523061f1c03a90ee8e42cb24248e56383cd534985688F9F494128731F165EE95AB4B0C0A38076AAEA07667B1565C446FC45FF01DFB0E885BCDBDF3A284F3DB14DA61DD97F0BAB2E6C668FB493104F42542A6B12F64600C7F29ABD6B61EB27EEC89E1BADA66692744400BF56209A96BF8BF720BDBFA232DC7A21C0A1F68ECF62D340516BE57" hidden="1"/>
          <p:cNvSpPr txBox="1"/>
          <p:nvPr/>
        </p:nvSpPr>
        <p:spPr>
          <a:xfrm>
            <a:off x="-355600" y="1803400"/>
            <a:ext cx="303160" cy="1016000"/>
          </a:xfrm>
          <a:prstGeom prst="rect">
            <a:avLst/>
          </a:prstGeom>
          <a:noFill/>
        </p:spPr>
        <p:txBody>
          <a:bodyPr vert="wordArtVert" rtlCol="0">
            <a:spAutoFit/>
          </a:bodyPr>
          <a:lstStyle/>
          <a:p>
            <a:r>
              <a:rPr lang="en-US" altLang="zh-CN" sz="100"/>
              <a:t>e7d195523061f1c03a90ee8e42cb24248e56383cd534985688F9F494128731F165EE95AB4B0C0A38076AAEA07667B1565C446FC45FF01DFB0E885BCDBDF3A284F3DB14DA61DD97F0BAB2E6C668FB493104F42542A6B12F64600C7F29ABD6B61EB27EEC89E1BADA66692744400BF56209A96BF8BF720BDBFA232DC7A21C0A1F68ECF62D340516BE57</a:t>
            </a:r>
            <a:endParaRPr lang="zh-CN" altLang="en-US" sz="100"/>
          </a:p>
        </p:txBody>
      </p:sp>
      <p:sp>
        <p:nvSpPr>
          <p:cNvPr id="3" name="AutoShap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bwMode="auto">
          <a:xfrm>
            <a:off x="300506" y="337930"/>
            <a:ext cx="364172" cy="396084"/>
          </a:xfrm>
          <a:custGeom>
            <a:avLst/>
            <a:gdLst>
              <a:gd name="T0" fmla="*/ 571500 w 21600"/>
              <a:gd name="T1" fmla="*/ 618459 h 21424"/>
              <a:gd name="T2" fmla="*/ 571500 w 21600"/>
              <a:gd name="T3" fmla="*/ 618459 h 21424"/>
              <a:gd name="T4" fmla="*/ 571500 w 21600"/>
              <a:gd name="T5" fmla="*/ 618459 h 21424"/>
              <a:gd name="T6" fmla="*/ 571500 w 21600"/>
              <a:gd name="T7" fmla="*/ 618459 h 21424"/>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424" extrusionOk="0">
                <a:moveTo>
                  <a:pt x="10803" y="0"/>
                </a:moveTo>
                <a:cubicBezTo>
                  <a:pt x="9929" y="0"/>
                  <a:pt x="9056" y="175"/>
                  <a:pt x="8393" y="527"/>
                </a:cubicBezTo>
                <a:lnTo>
                  <a:pt x="2416" y="3700"/>
                </a:lnTo>
                <a:cubicBezTo>
                  <a:pt x="1089" y="4404"/>
                  <a:pt x="0" y="6131"/>
                  <a:pt x="0" y="7535"/>
                </a:cubicBezTo>
                <a:lnTo>
                  <a:pt x="0" y="13893"/>
                </a:lnTo>
                <a:cubicBezTo>
                  <a:pt x="0" y="15298"/>
                  <a:pt x="1089" y="17019"/>
                  <a:pt x="2416" y="17723"/>
                </a:cubicBezTo>
                <a:lnTo>
                  <a:pt x="8393" y="20896"/>
                </a:lnTo>
                <a:cubicBezTo>
                  <a:pt x="9719" y="21600"/>
                  <a:pt x="11887" y="21600"/>
                  <a:pt x="13213" y="20896"/>
                </a:cubicBezTo>
                <a:lnTo>
                  <a:pt x="19190" y="17723"/>
                </a:lnTo>
                <a:cubicBezTo>
                  <a:pt x="20517" y="17019"/>
                  <a:pt x="21600" y="15298"/>
                  <a:pt x="21600" y="13893"/>
                </a:cubicBezTo>
                <a:lnTo>
                  <a:pt x="21600" y="7535"/>
                </a:lnTo>
                <a:cubicBezTo>
                  <a:pt x="21600" y="6131"/>
                  <a:pt x="20517" y="4404"/>
                  <a:pt x="19190" y="3700"/>
                </a:cubicBezTo>
                <a:lnTo>
                  <a:pt x="13213" y="527"/>
                </a:lnTo>
                <a:cubicBezTo>
                  <a:pt x="12550" y="175"/>
                  <a:pt x="11677" y="0"/>
                  <a:pt x="10803" y="0"/>
                </a:cubicBezTo>
                <a:close/>
                <a:moveTo>
                  <a:pt x="10803" y="2949"/>
                </a:moveTo>
                <a:cubicBezTo>
                  <a:pt x="11437" y="2949"/>
                  <a:pt x="12072" y="3075"/>
                  <a:pt x="12553" y="3330"/>
                </a:cubicBezTo>
                <a:lnTo>
                  <a:pt x="16884" y="5629"/>
                </a:lnTo>
                <a:cubicBezTo>
                  <a:pt x="17846" y="6139"/>
                  <a:pt x="18633" y="7392"/>
                  <a:pt x="18633" y="8410"/>
                </a:cubicBezTo>
                <a:lnTo>
                  <a:pt x="18633" y="13019"/>
                </a:lnTo>
                <a:cubicBezTo>
                  <a:pt x="18633" y="14037"/>
                  <a:pt x="17846" y="15290"/>
                  <a:pt x="16884" y="15800"/>
                </a:cubicBezTo>
                <a:lnTo>
                  <a:pt x="12553" y="18099"/>
                </a:lnTo>
                <a:cubicBezTo>
                  <a:pt x="11591" y="18609"/>
                  <a:pt x="10015" y="18609"/>
                  <a:pt x="9054" y="18099"/>
                </a:cubicBezTo>
                <a:lnTo>
                  <a:pt x="4723" y="15800"/>
                </a:lnTo>
                <a:cubicBezTo>
                  <a:pt x="3760" y="15290"/>
                  <a:pt x="2973" y="14037"/>
                  <a:pt x="2973" y="13019"/>
                </a:cubicBezTo>
                <a:lnTo>
                  <a:pt x="2973" y="8410"/>
                </a:lnTo>
                <a:cubicBezTo>
                  <a:pt x="2973" y="7392"/>
                  <a:pt x="3760" y="6139"/>
                  <a:pt x="4723" y="5629"/>
                </a:cubicBezTo>
                <a:lnTo>
                  <a:pt x="9054" y="3330"/>
                </a:lnTo>
                <a:cubicBezTo>
                  <a:pt x="9534" y="3075"/>
                  <a:pt x="10169" y="2949"/>
                  <a:pt x="10803" y="2949"/>
                </a:cubicBezTo>
                <a:close/>
              </a:path>
            </a:pathLst>
          </a:custGeom>
          <a:gradFill>
            <a:gsLst>
              <a:gs pos="0">
                <a:srgbClr val="719AF0"/>
              </a:gs>
              <a:gs pos="95349">
                <a:schemeClr val="tx1"/>
              </a:gs>
              <a:gs pos="26000">
                <a:srgbClr val="47FFF3"/>
              </a:gs>
            </a:gsLst>
            <a:lin ang="0" scaled="1"/>
          </a:gradFill>
          <a:ln>
            <a:noFill/>
          </a:ln>
          <a:effectLst>
            <a:outerShdw blurRad="50800" dist="38100" dir="2700000" algn="tl" rotWithShape="0">
              <a:schemeClr val="accent2">
                <a:alpha val="40000"/>
              </a:schemeClr>
            </a:outerShdw>
          </a:effectLst>
        </p:spPr>
        <p:txBody>
          <a:bodyPr lIns="0" tIns="0" rIns="0" bIns="0"/>
          <a:lstStyle/>
          <a:p>
            <a:endParaRPr lang="zh-CN" altLang="en-US" sz="900" dirty="0">
              <a:cs typeface="+mn-ea"/>
              <a:sym typeface="+mn-lt"/>
            </a:endParaRPr>
          </a:p>
        </p:txBody>
      </p:sp>
      <p:sp>
        <p:nvSpPr>
          <p:cNvPr id="5" name="文本框 4"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648041" y="243524"/>
            <a:ext cx="2691217" cy="584775"/>
          </a:xfrm>
          <a:prstGeom prst="rect">
            <a:avLst/>
          </a:prstGeom>
          <a:noFill/>
          <a:effectLst>
            <a:outerShdw blurRad="50800" dist="38100" dir="2700000" algn="tl" rotWithShape="0">
              <a:prstClr val="black">
                <a:alpha val="18000"/>
              </a:prstClr>
            </a:outerShdw>
          </a:effectLst>
        </p:spPr>
        <p:txBody>
          <a:bodyPr wrap="square" rtlCol="0">
            <a:spAutoFit/>
          </a:bodyPr>
          <a:lstStyle>
            <a:defPPr>
              <a:defRPr lang="zh-CN"/>
            </a:defPPr>
            <a:lvl1pPr algn="dist">
              <a:defRPr sz="8000">
                <a:gradFill flip="none" rotWithShape="1">
                  <a:gsLst>
                    <a:gs pos="0">
                      <a:srgbClr val="719AF0"/>
                    </a:gs>
                    <a:gs pos="95000">
                      <a:schemeClr val="accent2">
                        <a:lumMod val="40000"/>
                        <a:lumOff val="60000"/>
                      </a:schemeClr>
                    </a:gs>
                    <a:gs pos="47000">
                      <a:srgbClr val="47FFF3"/>
                    </a:gs>
                  </a:gsLst>
                  <a:lin ang="0" scaled="1"/>
                </a:gradFill>
                <a:effectLst>
                  <a:outerShdw blurRad="127000" dist="50800" dir="2700000" sx="101000" sy="101000" algn="tl" rotWithShape="0">
                    <a:schemeClr val="accent3">
                      <a:alpha val="40000"/>
                    </a:schemeClr>
                  </a:outerShdw>
                </a:effectLst>
                <a:latin typeface="+mj-lt"/>
              </a:defRPr>
            </a:lvl1pPr>
          </a:lstStyle>
          <a:p>
            <a:pPr algn="ctr"/>
            <a:r>
              <a:rPr lang="en-US" altLang="zh-CN" sz="3200" b="1" dirty="0" err="1">
                <a:latin typeface="Times New Roman" panose="02020603050405020304" pitchFamily="18" charset="0"/>
                <a:cs typeface="Times New Roman" panose="02020603050405020304" pitchFamily="18" charset="0"/>
              </a:rPr>
              <a:t>OpenMonitor</a:t>
            </a:r>
            <a:endParaRPr lang="zh-CN" altLang="en-US" sz="3200" b="1" dirty="0">
              <a:latin typeface="Times New Roman" panose="02020603050405020304" pitchFamily="18" charset="0"/>
              <a:cs typeface="Times New Roman" panose="02020603050405020304" pitchFamily="18" charset="0"/>
            </a:endParaRPr>
          </a:p>
        </p:txBody>
      </p:sp>
      <p:pic>
        <p:nvPicPr>
          <p:cNvPr id="8"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1353957" y="3828080"/>
            <a:ext cx="3148876" cy="285913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9"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1353957" y="3828080"/>
            <a:ext cx="3148876" cy="2859135"/>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1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3420338" y="3828080"/>
            <a:ext cx="7137859" cy="2859135"/>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8"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1422764" y="4984227"/>
            <a:ext cx="1875156" cy="707886"/>
          </a:xfrm>
          <a:prstGeom prst="rect">
            <a:avLst/>
          </a:prstGeom>
          <a:noFill/>
        </p:spPr>
        <p:txBody>
          <a:bodyPr wrap="square" rtlCol="0">
            <a:spAutoFit/>
          </a:bodyPr>
          <a:lstStyle/>
          <a:p>
            <a:pPr algn="ctr"/>
            <a:r>
              <a:rPr lang="zh-CN" altLang="en-US" sz="2000" b="1" dirty="0">
                <a:latin typeface="+mn-ea"/>
              </a:rPr>
              <a:t>项目技术热点词云</a:t>
            </a:r>
            <a:endParaRPr lang="zh-CN" altLang="en-US" sz="2000" b="1" dirty="0">
              <a:latin typeface="+mn-ea"/>
            </a:endParaRPr>
          </a:p>
        </p:txBody>
      </p:sp>
      <p:pic>
        <p:nvPicPr>
          <p:cNvPr id="22" name="Picture 2"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PicPr>
            <a:picLocks noChangeAspect="1" noChangeArrowheads="1"/>
          </p:cNvPicPr>
          <p:nvPr/>
        </p:nvPicPr>
        <p:blipFill>
          <a:blip r:embed="rId1"/>
          <a:stretch>
            <a:fillRect/>
          </a:stretch>
        </p:blipFill>
        <p:spPr bwMode="auto">
          <a:xfrm>
            <a:off x="8767737" y="848561"/>
            <a:ext cx="3148876" cy="28745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3"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8767737" y="848561"/>
            <a:ext cx="3148876" cy="2874593"/>
          </a:xfrm>
          <a:prstGeom prst="rect">
            <a:avLst/>
          </a:prstGeom>
          <a:solidFill>
            <a:srgbClr val="1F2125">
              <a:alpha val="59000"/>
            </a:srgbClr>
          </a:soli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dirty="0">
              <a:solidFill>
                <a:srgbClr val="FFFFFF"/>
              </a:solidFill>
              <a:cs typeface="+mn-ea"/>
              <a:sym typeface="+mn-lt"/>
            </a:endParaRPr>
          </a:p>
        </p:txBody>
      </p:sp>
      <p:sp>
        <p:nvSpPr>
          <p:cNvPr id="30" name="Square"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p:nvPr/>
        </p:nvSpPr>
        <p:spPr>
          <a:xfrm>
            <a:off x="2748880" y="848561"/>
            <a:ext cx="7089364" cy="2874593"/>
          </a:xfrm>
          <a:prstGeom prst="rect">
            <a:avLst/>
          </a:prstGeom>
          <a:gradFill>
            <a:gsLst>
              <a:gs pos="0">
                <a:srgbClr val="1AAEC7"/>
              </a:gs>
              <a:gs pos="100000">
                <a:srgbClr val="4CA899"/>
              </a:gs>
            </a:gsLst>
            <a:lin ang="2498230"/>
          </a:gradFill>
          <a:ln w="12700">
            <a:miter lim="400000"/>
          </a:ln>
        </p:spPr>
        <p:txBody>
          <a:bodyPr lIns="0" tIns="0" rIns="0" bIns="0" anchor="ctr"/>
          <a:lstStyle/>
          <a:p>
            <a:pPr algn="ctr">
              <a:defRPr sz="3200" b="0">
                <a:solidFill>
                  <a:srgbClr val="FFFFFF"/>
                </a:solidFill>
                <a:latin typeface="+mn-lt"/>
                <a:ea typeface="+mn-ea"/>
                <a:cs typeface="+mn-cs"/>
                <a:sym typeface="Helvetica Neue Medium"/>
              </a:defRPr>
            </a:pPr>
            <a:endParaRPr sz="1600" kern="0">
              <a:solidFill>
                <a:srgbClr val="FFFFFF"/>
              </a:solidFill>
              <a:cs typeface="+mn-ea"/>
              <a:sym typeface="+mn-lt"/>
            </a:endParaRPr>
          </a:p>
        </p:txBody>
      </p:sp>
      <p:sp>
        <p:nvSpPr>
          <p:cNvPr id="13"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3595814" y="3968672"/>
            <a:ext cx="6882869" cy="2577950"/>
          </a:xfrm>
          <a:prstGeom prst="rect">
            <a:avLst/>
          </a:prstGeom>
          <a:noFill/>
        </p:spPr>
        <p:txBody>
          <a:bodyPr wrap="square" rtlCol="0">
            <a:spAutoFit/>
          </a:bodyPr>
          <a:lstStyle/>
          <a:p>
            <a:pPr>
              <a:lnSpc>
                <a:spcPct val="130000"/>
              </a:lnSpc>
            </a:pPr>
            <a:r>
              <a:rPr lang="zh-CN" altLang="en-US" b="1" dirty="0">
                <a:effectLst/>
                <a:latin typeface="+mn-ea"/>
              </a:rPr>
              <a:t>● 技术关键词提取</a:t>
            </a:r>
            <a:r>
              <a:rPr lang="zh-CN" altLang="en-US" dirty="0">
                <a:effectLst/>
                <a:latin typeface="+mn-ea"/>
              </a:rPr>
              <a:t>：结合</a:t>
            </a:r>
            <a:r>
              <a:rPr lang="en-US" altLang="zh-CN" dirty="0" err="1">
                <a:latin typeface="+mn-ea"/>
              </a:rPr>
              <a:t>O</a:t>
            </a:r>
            <a:r>
              <a:rPr lang="en-US" altLang="zh-CN" dirty="0" err="1">
                <a:effectLst/>
                <a:latin typeface="+mn-ea"/>
              </a:rPr>
              <a:t>penDigger</a:t>
            </a:r>
            <a:r>
              <a:rPr lang="zh-CN" altLang="en-US" dirty="0">
                <a:effectLst/>
                <a:latin typeface="+mn-ea"/>
              </a:rPr>
              <a:t>中</a:t>
            </a:r>
            <a:r>
              <a:rPr lang="en-US" altLang="zh-CN" dirty="0">
                <a:effectLst/>
                <a:latin typeface="+mn-ea"/>
              </a:rPr>
              <a:t>label</a:t>
            </a:r>
            <a:r>
              <a:rPr lang="zh-CN" altLang="en-US" dirty="0">
                <a:effectLst/>
                <a:latin typeface="+mn-ea"/>
              </a:rPr>
              <a:t>标签下的</a:t>
            </a:r>
            <a:r>
              <a:rPr lang="en-US" altLang="zh-CN" dirty="0">
                <a:effectLst/>
                <a:latin typeface="+mn-ea"/>
              </a:rPr>
              <a:t>technology</a:t>
            </a:r>
            <a:r>
              <a:rPr lang="zh-CN" altLang="en-US" dirty="0">
                <a:effectLst/>
                <a:latin typeface="+mn-ea"/>
              </a:rPr>
              <a:t>标签以及各项目</a:t>
            </a:r>
            <a:r>
              <a:rPr lang="en-US" altLang="zh-CN" dirty="0">
                <a:latin typeface="+mn-ea"/>
              </a:rPr>
              <a:t>README</a:t>
            </a:r>
            <a:r>
              <a:rPr lang="zh-CN" altLang="en-US" dirty="0">
                <a:effectLst/>
                <a:latin typeface="+mn-ea"/>
              </a:rPr>
              <a:t>文件中涉及到的</a:t>
            </a:r>
            <a:r>
              <a:rPr lang="zh-CN" altLang="en-US" dirty="0">
                <a:latin typeface="+mn-ea"/>
              </a:rPr>
              <a:t>主要技术，以词频统计的方式总结出排名靠前的热点技术。</a:t>
            </a:r>
            <a:endParaRPr lang="en-US" altLang="zh-CN" dirty="0">
              <a:effectLst/>
              <a:latin typeface="+mn-ea"/>
            </a:endParaRPr>
          </a:p>
          <a:p>
            <a:pPr>
              <a:lnSpc>
                <a:spcPct val="130000"/>
              </a:lnSpc>
            </a:pPr>
            <a:r>
              <a:rPr lang="zh-CN" altLang="en-US" b="1" dirty="0">
                <a:effectLst/>
                <a:latin typeface="+mn-ea"/>
              </a:rPr>
              <a:t>● 技术热点词云</a:t>
            </a:r>
            <a:r>
              <a:rPr lang="zh-CN" altLang="en-US" dirty="0">
                <a:latin typeface="+mn-ea"/>
              </a:rPr>
              <a:t>：以动态词云的方式展示当前全球开源项目中的技术热点，直观反映如今的</a:t>
            </a:r>
            <a:r>
              <a:rPr lang="en-US" altLang="zh-CN" dirty="0">
                <a:latin typeface="+mn-ea"/>
              </a:rPr>
              <a:t>GitHub</a:t>
            </a:r>
            <a:r>
              <a:rPr lang="zh-CN" altLang="en-US" dirty="0">
                <a:latin typeface="+mn-ea"/>
              </a:rPr>
              <a:t>开源项目的技术趋势。</a:t>
            </a:r>
            <a:endParaRPr lang="en-US" altLang="zh-CN" dirty="0">
              <a:latin typeface="+mn-ea"/>
            </a:endParaRPr>
          </a:p>
          <a:p>
            <a:pPr>
              <a:lnSpc>
                <a:spcPct val="130000"/>
              </a:lnSpc>
            </a:pPr>
            <a:r>
              <a:rPr lang="zh-CN" altLang="en-US" b="1" dirty="0">
                <a:effectLst/>
                <a:latin typeface="+mn-ea"/>
              </a:rPr>
              <a:t>● 交互功能</a:t>
            </a:r>
            <a:r>
              <a:rPr lang="zh-CN" altLang="en-US" dirty="0">
                <a:effectLst/>
                <a:latin typeface="+mn-ea"/>
              </a:rPr>
              <a:t>：在词云中可视的技术点上，以悬浮框展示该技术发展方向的简介以及所涉及到的项目数量。</a:t>
            </a:r>
            <a:endParaRPr lang="en-US" altLang="zh-CN" dirty="0">
              <a:effectLst/>
              <a:latin typeface="+mn-ea"/>
            </a:endParaRPr>
          </a:p>
        </p:txBody>
      </p:sp>
      <p:sp>
        <p:nvSpPr>
          <p:cNvPr id="14"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2981506" y="1066523"/>
            <a:ext cx="6624112" cy="2609215"/>
          </a:xfrm>
          <a:prstGeom prst="rect">
            <a:avLst/>
          </a:prstGeom>
          <a:noFill/>
        </p:spPr>
        <p:txBody>
          <a:bodyPr wrap="square" rtlCol="0">
            <a:spAutoFit/>
          </a:bodyPr>
          <a:lstStyle/>
          <a:p>
            <a:pPr>
              <a:lnSpc>
                <a:spcPct val="130000"/>
              </a:lnSpc>
            </a:pPr>
            <a:r>
              <a:rPr lang="zh-CN" altLang="en-US" b="1" dirty="0">
                <a:effectLst/>
                <a:latin typeface="+mn-ea"/>
              </a:rPr>
              <a:t>● 健康风险项目监测</a:t>
            </a:r>
            <a:r>
              <a:rPr lang="zh-CN" altLang="en-US" dirty="0">
                <a:effectLst/>
                <a:latin typeface="+mn-ea"/>
              </a:rPr>
              <a:t>：从健康度指标数值、项目活跃度、代码质量三个角度分别评估近</a:t>
            </a:r>
            <a:r>
              <a:rPr lang="en-US" altLang="zh-CN" dirty="0">
                <a:effectLst/>
                <a:latin typeface="+mn-ea"/>
              </a:rPr>
              <a:t>3</a:t>
            </a:r>
            <a:r>
              <a:rPr lang="zh-CN" altLang="en-US" dirty="0">
                <a:effectLst/>
                <a:latin typeface="+mn-ea"/>
              </a:rPr>
              <a:t>个月</a:t>
            </a:r>
            <a:r>
              <a:rPr lang="zh-CN" altLang="en-US" dirty="0">
                <a:latin typeface="+mn-ea"/>
              </a:rPr>
              <a:t>内</a:t>
            </a:r>
            <a:r>
              <a:rPr lang="zh-CN" altLang="en-US" dirty="0">
                <a:effectLst/>
                <a:latin typeface="+mn-ea"/>
              </a:rPr>
              <a:t>健康度大幅下降的开源项目，设定阈值，将当前健康评分低于阈值的项目列为“风险项目”。</a:t>
            </a:r>
            <a:endParaRPr lang="en-US" altLang="zh-CN" dirty="0">
              <a:effectLst/>
              <a:latin typeface="+mn-ea"/>
            </a:endParaRPr>
          </a:p>
          <a:p>
            <a:pPr>
              <a:lnSpc>
                <a:spcPct val="130000"/>
              </a:lnSpc>
            </a:pPr>
            <a:r>
              <a:rPr lang="zh-CN" altLang="en-US" b="1" dirty="0">
                <a:effectLst/>
                <a:latin typeface="+mn-ea"/>
              </a:rPr>
              <a:t>● 风险项目列表</a:t>
            </a:r>
            <a:r>
              <a:rPr lang="zh-CN" altLang="en-US" dirty="0">
                <a:effectLst/>
                <a:latin typeface="+mn-ea"/>
              </a:rPr>
              <a:t>：以表格形式动态呈现当前月风险项目，排名越靠前，风险指数越大。</a:t>
            </a:r>
            <a:endParaRPr lang="en-US" altLang="zh-CN" dirty="0">
              <a:effectLst/>
              <a:latin typeface="+mn-ea"/>
            </a:endParaRPr>
          </a:p>
          <a:p>
            <a:pPr>
              <a:lnSpc>
                <a:spcPct val="130000"/>
              </a:lnSpc>
            </a:pPr>
            <a:r>
              <a:rPr lang="zh-CN" altLang="en-US" b="1" dirty="0">
                <a:effectLst/>
                <a:latin typeface="+mn-ea"/>
              </a:rPr>
              <a:t>● 风险指标趋势</a:t>
            </a:r>
            <a:r>
              <a:rPr lang="zh-CN" altLang="en-US" dirty="0">
                <a:effectLst/>
                <a:latin typeface="+mn-ea"/>
              </a:rPr>
              <a:t>：悬浮框查看风险项目近</a:t>
            </a:r>
            <a:r>
              <a:rPr lang="en-US" altLang="zh-CN" dirty="0">
                <a:effectLst/>
                <a:latin typeface="+mn-ea"/>
              </a:rPr>
              <a:t>3</a:t>
            </a:r>
            <a:r>
              <a:rPr lang="zh-CN" altLang="en-US" dirty="0">
                <a:effectLst/>
                <a:latin typeface="+mn-ea"/>
              </a:rPr>
              <a:t>个月风险指标的详细变化趋势。</a:t>
            </a:r>
            <a:endParaRPr lang="en-US" altLang="zh-CN" dirty="0">
              <a:effectLst/>
              <a:latin typeface="+mn-ea"/>
            </a:endParaRPr>
          </a:p>
        </p:txBody>
      </p:sp>
      <p:sp>
        <p:nvSpPr>
          <p:cNvPr id="11" name="TextBox 5" descr="e7d195523061f1c03a90ee8e42cb24248e56383cd534985688F9F494128731F165EE95AB4B0C0A38076AAEA07667B1565C446FC45FF01DFB0E885BCDBDF3A284F3DB14DA61DD97F0BAB2E6C668FB493104F42542A6B12F64600C7F29ABD6B61EB27EEC89E1BADA66692744400BF56209A96BF8BF720BDBFA232DC7A21C0A1F68ECF62D340516BE57"/>
          <p:cNvSpPr txBox="1"/>
          <p:nvPr/>
        </p:nvSpPr>
        <p:spPr>
          <a:xfrm>
            <a:off x="9997533" y="1931914"/>
            <a:ext cx="1759791" cy="707886"/>
          </a:xfrm>
          <a:prstGeom prst="rect">
            <a:avLst/>
          </a:prstGeom>
          <a:noFill/>
        </p:spPr>
        <p:txBody>
          <a:bodyPr wrap="square" rtlCol="0">
            <a:spAutoFit/>
          </a:bodyPr>
          <a:lstStyle/>
          <a:p>
            <a:pPr algn="ctr"/>
            <a:r>
              <a:rPr lang="zh-CN" altLang="en-US" sz="2000" b="1" dirty="0">
                <a:latin typeface="+mn-ea"/>
              </a:rPr>
              <a:t>健康风险项目预警机制</a:t>
            </a:r>
            <a:endParaRPr lang="zh-CN" altLang="en-US" sz="2000" b="1" dirty="0">
              <a:latin typeface="+mn-ea"/>
            </a:endParaRPr>
          </a:p>
        </p:txBody>
      </p:sp>
    </p:spTree>
  </p:cSld>
  <p:clrMapOvr>
    <a:masterClrMapping/>
  </p:clrMapOvr>
  <p:transition spd="slow">
    <p:cover/>
  </p:transition>
</p:sld>
</file>

<file path=ppt/tags/tag1.xml><?xml version="1.0" encoding="utf-8"?>
<p:tagLst xmlns:p="http://schemas.openxmlformats.org/presentationml/2006/main">
  <p:tag name="AS_NET" val="4.0.30319.42000"/>
  <p:tag name="AS_OS" val="Microsoft Windows NT 6.1.7601 Service Pack 1"/>
  <p:tag name="AS_RELEASE_DATE" val="2022.11.14"/>
  <p:tag name="AS_TITLE" val="Aspose.Slides for .NET 4.0 Client Profile"/>
  <p:tag name="AS_VERSION" val="22.11"/>
  <p:tag name="COMMONDATA" val="eyJoZGlkIjoiMmMxNzY4NzliODJmOGYzMWEyZDdkODA0MWI0NTdiODcifQ=="/>
  <p:tag name="KSO_WPP_MARK_KEY" val="cc5ef783-8e60-4e66-9843-38e3a6bb7275"/>
</p:tagLst>
</file>

<file path=ppt/theme/theme1.xml><?xml version="1.0" encoding="utf-8"?>
<a:theme xmlns:a="http://schemas.openxmlformats.org/drawingml/2006/main" name="第一PPT，www.1ppt.com">
  <a:themeElements>
    <a:clrScheme name="35f1ado3">
      <a:dk1>
        <a:srgbClr val="FFFFFF"/>
      </a:dk1>
      <a:lt1>
        <a:srgbClr val="0B104D"/>
      </a:lt1>
      <a:dk2>
        <a:srgbClr val="FCFCFC"/>
      </a:dk2>
      <a:lt2>
        <a:srgbClr val="000000"/>
      </a:lt2>
      <a:accent1>
        <a:srgbClr val="040A47"/>
      </a:accent1>
      <a:accent2>
        <a:srgbClr val="64D9CC"/>
      </a:accent2>
      <a:accent3>
        <a:srgbClr val="4F56EC"/>
      </a:accent3>
      <a:accent4>
        <a:srgbClr val="9E32D8"/>
      </a:accent4>
      <a:accent5>
        <a:srgbClr val="F33D98"/>
      </a:accent5>
      <a:accent6>
        <a:srgbClr val="FFE58C"/>
      </a:accent6>
      <a:hlink>
        <a:srgbClr val="0563C1"/>
      </a:hlink>
      <a:folHlink>
        <a:srgbClr val="954D72"/>
      </a:folHlink>
    </a:clrScheme>
    <a:fontScheme name="Temp">
      <a:majorFont>
        <a:latin typeface="微软雅黑"/>
        <a:ea typeface="微软雅黑"/>
        <a:cs typeface="Arial"/>
      </a:majorFont>
      <a:minorFont>
        <a:latin typeface="微软雅黑"/>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宋体"/>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宋体"/>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0</TotalTime>
  <Words>11620</Words>
  <Application>WPS 演示</Application>
  <PresentationFormat>宽屏</PresentationFormat>
  <Paragraphs>376</Paragraphs>
  <Slides>22</Slides>
  <Notes>22</Notes>
  <HiddenSlides>0</HiddenSlides>
  <MMClips>0</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22</vt:i4>
      </vt:variant>
    </vt:vector>
  </HeadingPairs>
  <TitlesOfParts>
    <vt:vector size="39" baseType="lpstr">
      <vt:lpstr>Arial</vt:lpstr>
      <vt:lpstr>宋体</vt:lpstr>
      <vt:lpstr>Wingdings</vt:lpstr>
      <vt:lpstr>Helvetica Neue</vt:lpstr>
      <vt:lpstr>微软雅黑</vt:lpstr>
      <vt:lpstr>Helvetica Neue Medium</vt:lpstr>
      <vt:lpstr>Times New Roman</vt:lpstr>
      <vt:lpstr>Gill Sans</vt:lpstr>
      <vt:lpstr>等线</vt:lpstr>
      <vt:lpstr>Open Sans</vt:lpstr>
      <vt:lpstr>Segoe Print</vt:lpstr>
      <vt:lpstr>Aharoni</vt:lpstr>
      <vt:lpstr>Arial</vt:lpstr>
      <vt:lpstr>Arial Unicode MS</vt:lpstr>
      <vt:lpstr>Calibri</vt:lpstr>
      <vt:lpstr>第一PPT，www.1ppt.com</vt:lpstr>
      <vt:lpstr>第一PPT，www.1ppt.com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抽象艺术</dc:title>
  <dc:creator>第一PPT</dc:creator>
  <cp:keywords>www.1ppt.com</cp:keywords>
  <dc:description>www.1ppt.com</dc:description>
  <cp:lastModifiedBy>张辰阳</cp:lastModifiedBy>
  <cp:revision>92</cp:revision>
  <dcterms:created xsi:type="dcterms:W3CDTF">2019-01-07T22:11:00Z</dcterms:created>
  <dcterms:modified xsi:type="dcterms:W3CDTF">2024-12-11T03:15:54Z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CBB7DDCD73614A0E984FA7F4C9D8F87A_12</vt:lpwstr>
  </property>
  <property fmtid="{D5CDD505-2E9C-101B-9397-08002B2CF9AE}" pid="3" name="KSOProductBuildVer">
    <vt:lpwstr>2052-12.1.0.19302</vt:lpwstr>
  </property>
</Properties>
</file>

<file path=docProps/thumbnail.jpeg>
</file>